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charts/chart2.xml" ContentType="application/vnd.openxmlformats-officedocument.drawingml.char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charts/chart3.xml" ContentType="application/vnd.openxmlformats-officedocument.drawingml.char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charts/chart4.xml" ContentType="application/vnd.openxmlformats-officedocument.drawingml.char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charts/chart5.xml" ContentType="application/vnd.openxmlformats-officedocument.drawingml.char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charts/chart6.xml" ContentType="application/vnd.openxmlformats-officedocument.drawingml.chart+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7.xml" ContentType="application/vnd.openxmlformats-officedocument.drawingml.chart+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activeX/activeX1.xml" ContentType="application/vnd.ms-office.activeX+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charts/chart8.xml" ContentType="application/vnd.openxmlformats-officedocument.drawingml.chart+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activeX/activeX2.xml" ContentType="application/vnd.ms-office.activeX+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96" r:id="rId3"/>
    <p:sldMasterId id="2147483710" r:id="rId4"/>
    <p:sldMasterId id="2147483717" r:id="rId5"/>
    <p:sldMasterId id="2147483725" r:id="rId6"/>
    <p:sldMasterId id="2147483733" r:id="rId7"/>
    <p:sldMasterId id="2147483741" r:id="rId8"/>
    <p:sldMasterId id="2147483749" r:id="rId9"/>
  </p:sldMasterIdLst>
  <p:notesMasterIdLst>
    <p:notesMasterId r:id="rId60"/>
  </p:notesMasterIdLst>
  <p:sldIdLst>
    <p:sldId id="809" r:id="rId10"/>
    <p:sldId id="810" r:id="rId11"/>
    <p:sldId id="811" r:id="rId12"/>
    <p:sldId id="812" r:id="rId13"/>
    <p:sldId id="813" r:id="rId14"/>
    <p:sldId id="814" r:id="rId15"/>
    <p:sldId id="815" r:id="rId16"/>
    <p:sldId id="816" r:id="rId17"/>
    <p:sldId id="368" r:id="rId18"/>
    <p:sldId id="282" r:id="rId19"/>
    <p:sldId id="283" r:id="rId20"/>
    <p:sldId id="836" r:id="rId21"/>
    <p:sldId id="842" r:id="rId22"/>
    <p:sldId id="837" r:id="rId23"/>
    <p:sldId id="838" r:id="rId24"/>
    <p:sldId id="839" r:id="rId25"/>
    <p:sldId id="840" r:id="rId26"/>
    <p:sldId id="841" r:id="rId27"/>
    <p:sldId id="817" r:id="rId28"/>
    <p:sldId id="819" r:id="rId29"/>
    <p:sldId id="855" r:id="rId30"/>
    <p:sldId id="847" r:id="rId31"/>
    <p:sldId id="857" r:id="rId32"/>
    <p:sldId id="797" r:id="rId33"/>
    <p:sldId id="709" r:id="rId34"/>
    <p:sldId id="800" r:id="rId35"/>
    <p:sldId id="801" r:id="rId36"/>
    <p:sldId id="796" r:id="rId37"/>
    <p:sldId id="849" r:id="rId38"/>
    <p:sldId id="850" r:id="rId39"/>
    <p:sldId id="802" r:id="rId40"/>
    <p:sldId id="795" r:id="rId41"/>
    <p:sldId id="803" r:id="rId42"/>
    <p:sldId id="804" r:id="rId43"/>
    <p:sldId id="805" r:id="rId44"/>
    <p:sldId id="806" r:id="rId45"/>
    <p:sldId id="851" r:id="rId46"/>
    <p:sldId id="852" r:id="rId47"/>
    <p:sldId id="799" r:id="rId48"/>
    <p:sldId id="807" r:id="rId49"/>
    <p:sldId id="798" r:id="rId50"/>
    <p:sldId id="808" r:id="rId51"/>
    <p:sldId id="856" r:id="rId52"/>
    <p:sldId id="853" r:id="rId53"/>
    <p:sldId id="854" r:id="rId54"/>
    <p:sldId id="345" r:id="rId55"/>
    <p:sldId id="843" r:id="rId56"/>
    <p:sldId id="844" r:id="rId57"/>
    <p:sldId id="845" r:id="rId58"/>
    <p:sldId id="846" r:id="rId59"/>
  </p:sldIdLst>
  <p:sldSz cx="9144000" cy="6858000" type="screen4x3"/>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616E08-0A39-40CD-AD48-93CB192045E4}">
          <p14:sldIdLst>
            <p14:sldId id="809"/>
            <p14:sldId id="810"/>
            <p14:sldId id="811"/>
            <p14:sldId id="812"/>
            <p14:sldId id="813"/>
            <p14:sldId id="814"/>
            <p14:sldId id="815"/>
            <p14:sldId id="816"/>
            <p14:sldId id="368"/>
            <p14:sldId id="282"/>
            <p14:sldId id="283"/>
            <p14:sldId id="836"/>
            <p14:sldId id="842"/>
            <p14:sldId id="837"/>
            <p14:sldId id="838"/>
            <p14:sldId id="839"/>
            <p14:sldId id="840"/>
            <p14:sldId id="841"/>
            <p14:sldId id="817"/>
            <p14:sldId id="819"/>
            <p14:sldId id="855"/>
            <p14:sldId id="847"/>
            <p14:sldId id="857"/>
            <p14:sldId id="797"/>
            <p14:sldId id="709"/>
            <p14:sldId id="800"/>
            <p14:sldId id="801"/>
            <p14:sldId id="796"/>
            <p14:sldId id="849"/>
            <p14:sldId id="850"/>
            <p14:sldId id="802"/>
            <p14:sldId id="795"/>
            <p14:sldId id="803"/>
            <p14:sldId id="804"/>
            <p14:sldId id="805"/>
            <p14:sldId id="806"/>
            <p14:sldId id="851"/>
            <p14:sldId id="852"/>
            <p14:sldId id="799"/>
            <p14:sldId id="807"/>
            <p14:sldId id="798"/>
            <p14:sldId id="808"/>
            <p14:sldId id="856"/>
            <p14:sldId id="853"/>
            <p14:sldId id="854"/>
            <p14:sldId id="345"/>
          </p14:sldIdLst>
        </p14:section>
        <p14:section name="Leaderboards" id="{197952B9-0B4B-4ED5-9C64-DF03BFCE179A}">
          <p14:sldIdLst>
            <p14:sldId id="843"/>
            <p14:sldId id="844"/>
            <p14:sldId id="845"/>
          </p14:sldIdLst>
        </p14:section>
        <p14:section name="Whiteboard" id="{D009B2A3-39B0-4BD1-B0CA-C82D44D3798F}">
          <p14:sldIdLst>
            <p14:sldId id="846"/>
          </p14:sldIdLst>
        </p14:section>
      </p14:sectionLst>
    </p:ext>
    <p:ext uri="{EFAFB233-063F-42B5-8137-9DF3F51BA10A}">
      <p15:sldGuideLst xmlns:p15="http://schemas.microsoft.com/office/powerpoint/2012/main">
        <p15:guide id="1" orient="horz" pos="2616">
          <p15:clr>
            <a:srgbClr val="A4A3A4"/>
          </p15:clr>
        </p15:guide>
        <p15:guide id="2" orient="horz" pos="4066">
          <p15:clr>
            <a:srgbClr val="A4A3A4"/>
          </p15:clr>
        </p15:guide>
        <p15:guide id="3" orient="horz" pos="1207">
          <p15:clr>
            <a:srgbClr val="A4A3A4"/>
          </p15:clr>
        </p15:guide>
        <p15:guide id="4" orient="horz" pos="1268">
          <p15:clr>
            <a:srgbClr val="A4A3A4"/>
          </p15:clr>
        </p15:guide>
        <p15:guide id="5" pos="2208">
          <p15:clr>
            <a:srgbClr val="A4A3A4"/>
          </p15:clr>
        </p15:guide>
        <p15:guide id="6" pos="267">
          <p15:clr>
            <a:srgbClr val="A4A3A4"/>
          </p15:clr>
        </p15:guide>
        <p15:guide id="7" pos="5501">
          <p15:clr>
            <a:srgbClr val="A4A3A4"/>
          </p15:clr>
        </p15:guide>
        <p15:guide id="8"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1B1C35"/>
    <a:srgbClr val="2A1B35"/>
    <a:srgbClr val="321E28"/>
    <a:srgbClr val="93DD93"/>
    <a:srgbClr val="6CA62C"/>
    <a:srgbClr val="BF504D"/>
    <a:srgbClr val="A14D07"/>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299" autoAdjust="0"/>
    <p:restoredTop sz="94346" autoAdjust="0"/>
  </p:normalViewPr>
  <p:slideViewPr>
    <p:cSldViewPr snapToGrid="0">
      <p:cViewPr varScale="1">
        <p:scale>
          <a:sx n="46" d="100"/>
          <a:sy n="46" d="100"/>
        </p:scale>
        <p:origin x="60" y="666"/>
      </p:cViewPr>
      <p:guideLst>
        <p:guide orient="horz" pos="2616"/>
        <p:guide orient="horz" pos="4066"/>
        <p:guide orient="horz" pos="1207"/>
        <p:guide orient="horz" pos="1268"/>
        <p:guide pos="2208"/>
        <p:guide pos="267"/>
        <p:guide pos="5501"/>
        <p:guide pos="2879"/>
      </p:guideLst>
    </p:cSldViewPr>
  </p:slideViewPr>
  <p:outlineViewPr>
    <p:cViewPr>
      <p:scale>
        <a:sx n="33" d="100"/>
        <a:sy n="33" d="100"/>
      </p:scale>
      <p:origin x="0" y="12510"/>
    </p:cViewPr>
  </p:outlineViewPr>
  <p:notesTextViewPr>
    <p:cViewPr>
      <p:scale>
        <a:sx n="1" d="1"/>
        <a:sy n="1" d="1"/>
      </p:scale>
      <p:origin x="0" y="0"/>
    </p:cViewPr>
  </p:notesTextViewPr>
  <p:sorterViewPr>
    <p:cViewPr varScale="1">
      <p:scale>
        <a:sx n="1" d="1"/>
        <a:sy n="1" d="1"/>
      </p:scale>
      <p:origin x="0" y="-70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556-4AAB-A3B1-DC2324F88414}"/>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556-4AAB-A3B1-DC2324F88414}"/>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556-4AAB-A3B1-DC2324F88414}"/>
            </c:ext>
          </c:extLst>
        </c:ser>
        <c:dLbls>
          <c:showLegendKey val="0"/>
          <c:showVal val="0"/>
          <c:showCatName val="0"/>
          <c:showSerName val="0"/>
          <c:showPercent val="0"/>
          <c:showBubbleSize val="0"/>
        </c:dLbls>
        <c:gapWidth val="150"/>
        <c:shape val="box"/>
        <c:axId val="770445400"/>
        <c:axId val="770449712"/>
        <c:axId val="425131592"/>
      </c:bar3DChart>
      <c:catAx>
        <c:axId val="770445400"/>
        <c:scaling>
          <c:orientation val="minMax"/>
        </c:scaling>
        <c:delete val="0"/>
        <c:axPos val="b"/>
        <c:numFmt formatCode="General" sourceLinked="1"/>
        <c:majorTickMark val="out"/>
        <c:minorTickMark val="none"/>
        <c:tickLblPos val="nextTo"/>
        <c:crossAx val="770449712"/>
        <c:crosses val="autoZero"/>
        <c:auto val="1"/>
        <c:lblAlgn val="ctr"/>
        <c:lblOffset val="100"/>
        <c:noMultiLvlLbl val="0"/>
      </c:catAx>
      <c:valAx>
        <c:axId val="770449712"/>
        <c:scaling>
          <c:orientation val="minMax"/>
        </c:scaling>
        <c:delete val="0"/>
        <c:axPos val="l"/>
        <c:majorGridlines/>
        <c:numFmt formatCode="General" sourceLinked="1"/>
        <c:majorTickMark val="out"/>
        <c:minorTickMark val="none"/>
        <c:tickLblPos val="nextTo"/>
        <c:crossAx val="770445400"/>
        <c:crosses val="autoZero"/>
        <c:crossBetween val="between"/>
      </c:valAx>
      <c:serAx>
        <c:axId val="425131592"/>
        <c:scaling>
          <c:orientation val="minMax"/>
        </c:scaling>
        <c:delete val="0"/>
        <c:axPos val="b"/>
        <c:majorTickMark val="out"/>
        <c:minorTickMark val="none"/>
        <c:tickLblPos val="nextTo"/>
        <c:crossAx val="770449712"/>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5BF-4649-8407-87242739E471}"/>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5BF-4649-8407-87242739E471}"/>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5BF-4649-8407-87242739E471}"/>
            </c:ext>
          </c:extLst>
        </c:ser>
        <c:dLbls>
          <c:showLegendKey val="0"/>
          <c:showVal val="0"/>
          <c:showCatName val="0"/>
          <c:showSerName val="0"/>
          <c:showPercent val="0"/>
          <c:showBubbleSize val="0"/>
        </c:dLbls>
        <c:gapWidth val="150"/>
        <c:shape val="box"/>
        <c:axId val="770454808"/>
        <c:axId val="770449320"/>
        <c:axId val="633479816"/>
      </c:bar3DChart>
      <c:catAx>
        <c:axId val="770454808"/>
        <c:scaling>
          <c:orientation val="minMax"/>
        </c:scaling>
        <c:delete val="0"/>
        <c:axPos val="b"/>
        <c:numFmt formatCode="General" sourceLinked="1"/>
        <c:majorTickMark val="out"/>
        <c:minorTickMark val="none"/>
        <c:tickLblPos val="nextTo"/>
        <c:crossAx val="770449320"/>
        <c:crosses val="autoZero"/>
        <c:auto val="1"/>
        <c:lblAlgn val="ctr"/>
        <c:lblOffset val="100"/>
        <c:noMultiLvlLbl val="0"/>
      </c:catAx>
      <c:valAx>
        <c:axId val="770449320"/>
        <c:scaling>
          <c:orientation val="minMax"/>
        </c:scaling>
        <c:delete val="0"/>
        <c:axPos val="l"/>
        <c:majorGridlines/>
        <c:numFmt formatCode="General" sourceLinked="1"/>
        <c:majorTickMark val="out"/>
        <c:minorTickMark val="none"/>
        <c:tickLblPos val="nextTo"/>
        <c:crossAx val="770454808"/>
        <c:crosses val="autoZero"/>
        <c:crossBetween val="between"/>
      </c:valAx>
      <c:serAx>
        <c:axId val="633479816"/>
        <c:scaling>
          <c:orientation val="minMax"/>
        </c:scaling>
        <c:delete val="0"/>
        <c:axPos val="b"/>
        <c:majorTickMark val="out"/>
        <c:minorTickMark val="none"/>
        <c:tickLblPos val="nextTo"/>
        <c:crossAx val="770449320"/>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685-4D2F-8B28-480C42D72207}"/>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685-4D2F-8B28-480C42D72207}"/>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685-4D2F-8B28-480C42D72207}"/>
            </c:ext>
          </c:extLst>
        </c:ser>
        <c:dLbls>
          <c:showLegendKey val="0"/>
          <c:showVal val="0"/>
          <c:showCatName val="0"/>
          <c:showSerName val="0"/>
          <c:showPercent val="0"/>
          <c:showBubbleSize val="0"/>
        </c:dLbls>
        <c:gapWidth val="150"/>
        <c:shape val="box"/>
        <c:axId val="770446968"/>
        <c:axId val="770450888"/>
        <c:axId val="621803520"/>
      </c:bar3DChart>
      <c:catAx>
        <c:axId val="770446968"/>
        <c:scaling>
          <c:orientation val="minMax"/>
        </c:scaling>
        <c:delete val="0"/>
        <c:axPos val="b"/>
        <c:numFmt formatCode="General" sourceLinked="1"/>
        <c:majorTickMark val="out"/>
        <c:minorTickMark val="none"/>
        <c:tickLblPos val="nextTo"/>
        <c:crossAx val="770450888"/>
        <c:crosses val="autoZero"/>
        <c:auto val="1"/>
        <c:lblAlgn val="ctr"/>
        <c:lblOffset val="100"/>
        <c:noMultiLvlLbl val="0"/>
      </c:catAx>
      <c:valAx>
        <c:axId val="770450888"/>
        <c:scaling>
          <c:orientation val="minMax"/>
        </c:scaling>
        <c:delete val="0"/>
        <c:axPos val="l"/>
        <c:majorGridlines/>
        <c:numFmt formatCode="General" sourceLinked="1"/>
        <c:majorTickMark val="out"/>
        <c:minorTickMark val="none"/>
        <c:tickLblPos val="nextTo"/>
        <c:crossAx val="770446968"/>
        <c:crosses val="autoZero"/>
        <c:crossBetween val="between"/>
      </c:valAx>
      <c:serAx>
        <c:axId val="621803520"/>
        <c:scaling>
          <c:orientation val="minMax"/>
        </c:scaling>
        <c:delete val="0"/>
        <c:axPos val="b"/>
        <c:majorTickMark val="out"/>
        <c:minorTickMark val="none"/>
        <c:tickLblPos val="nextTo"/>
        <c:crossAx val="770450888"/>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62A-433A-A5BF-94798AADA96A}"/>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62A-433A-A5BF-94798AADA96A}"/>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62A-433A-A5BF-94798AADA96A}"/>
            </c:ext>
          </c:extLst>
        </c:ser>
        <c:dLbls>
          <c:showLegendKey val="0"/>
          <c:showVal val="0"/>
          <c:showCatName val="0"/>
          <c:showSerName val="0"/>
          <c:showPercent val="0"/>
          <c:showBubbleSize val="0"/>
        </c:dLbls>
        <c:gapWidth val="150"/>
        <c:shape val="box"/>
        <c:axId val="770455984"/>
        <c:axId val="770447360"/>
        <c:axId val="814798024"/>
      </c:bar3DChart>
      <c:catAx>
        <c:axId val="770455984"/>
        <c:scaling>
          <c:orientation val="minMax"/>
        </c:scaling>
        <c:delete val="0"/>
        <c:axPos val="b"/>
        <c:numFmt formatCode="General" sourceLinked="1"/>
        <c:majorTickMark val="out"/>
        <c:minorTickMark val="none"/>
        <c:tickLblPos val="nextTo"/>
        <c:crossAx val="770447360"/>
        <c:crosses val="autoZero"/>
        <c:auto val="1"/>
        <c:lblAlgn val="ctr"/>
        <c:lblOffset val="100"/>
        <c:noMultiLvlLbl val="0"/>
      </c:catAx>
      <c:valAx>
        <c:axId val="770447360"/>
        <c:scaling>
          <c:orientation val="minMax"/>
        </c:scaling>
        <c:delete val="0"/>
        <c:axPos val="l"/>
        <c:majorGridlines/>
        <c:numFmt formatCode="General" sourceLinked="1"/>
        <c:majorTickMark val="out"/>
        <c:minorTickMark val="none"/>
        <c:tickLblPos val="nextTo"/>
        <c:crossAx val="770455984"/>
        <c:crosses val="autoZero"/>
        <c:crossBetween val="between"/>
      </c:valAx>
      <c:serAx>
        <c:axId val="814798024"/>
        <c:scaling>
          <c:orientation val="minMax"/>
        </c:scaling>
        <c:delete val="0"/>
        <c:axPos val="b"/>
        <c:majorTickMark val="out"/>
        <c:minorTickMark val="none"/>
        <c:tickLblPos val="nextTo"/>
        <c:crossAx val="770447360"/>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8BD-47DB-A944-0217A7310AC0}"/>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8BD-47DB-A944-0217A7310AC0}"/>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8BD-47DB-A944-0217A7310AC0}"/>
            </c:ext>
          </c:extLst>
        </c:ser>
        <c:dLbls>
          <c:showLegendKey val="0"/>
          <c:showVal val="0"/>
          <c:showCatName val="0"/>
          <c:showSerName val="0"/>
          <c:showPercent val="0"/>
          <c:showBubbleSize val="0"/>
        </c:dLbls>
        <c:gapWidth val="150"/>
        <c:shape val="box"/>
        <c:axId val="770452848"/>
        <c:axId val="770448144"/>
        <c:axId val="809711984"/>
      </c:bar3DChart>
      <c:catAx>
        <c:axId val="770452848"/>
        <c:scaling>
          <c:orientation val="minMax"/>
        </c:scaling>
        <c:delete val="0"/>
        <c:axPos val="b"/>
        <c:numFmt formatCode="General" sourceLinked="1"/>
        <c:majorTickMark val="out"/>
        <c:minorTickMark val="none"/>
        <c:tickLblPos val="nextTo"/>
        <c:crossAx val="770448144"/>
        <c:crosses val="autoZero"/>
        <c:auto val="1"/>
        <c:lblAlgn val="ctr"/>
        <c:lblOffset val="100"/>
        <c:noMultiLvlLbl val="0"/>
      </c:catAx>
      <c:valAx>
        <c:axId val="770448144"/>
        <c:scaling>
          <c:orientation val="minMax"/>
        </c:scaling>
        <c:delete val="0"/>
        <c:axPos val="l"/>
        <c:majorGridlines/>
        <c:numFmt formatCode="General" sourceLinked="1"/>
        <c:majorTickMark val="out"/>
        <c:minorTickMark val="none"/>
        <c:tickLblPos val="nextTo"/>
        <c:crossAx val="770452848"/>
        <c:crosses val="autoZero"/>
        <c:crossBetween val="between"/>
      </c:valAx>
      <c:serAx>
        <c:axId val="809711984"/>
        <c:scaling>
          <c:orientation val="minMax"/>
        </c:scaling>
        <c:delete val="0"/>
        <c:axPos val="b"/>
        <c:majorTickMark val="out"/>
        <c:minorTickMark val="none"/>
        <c:tickLblPos val="nextTo"/>
        <c:crossAx val="770448144"/>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3C4-475E-BEC4-86C7068A45AD}"/>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3C4-475E-BEC4-86C7068A45AD}"/>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3C4-475E-BEC4-86C7068A45AD}"/>
            </c:ext>
          </c:extLst>
        </c:ser>
        <c:dLbls>
          <c:showLegendKey val="0"/>
          <c:showVal val="0"/>
          <c:showCatName val="0"/>
          <c:showSerName val="0"/>
          <c:showPercent val="0"/>
          <c:showBubbleSize val="0"/>
        </c:dLbls>
        <c:gapWidth val="150"/>
        <c:shape val="box"/>
        <c:axId val="770457160"/>
        <c:axId val="770455200"/>
        <c:axId val="773514904"/>
      </c:bar3DChart>
      <c:catAx>
        <c:axId val="770457160"/>
        <c:scaling>
          <c:orientation val="minMax"/>
        </c:scaling>
        <c:delete val="0"/>
        <c:axPos val="b"/>
        <c:numFmt formatCode="General" sourceLinked="1"/>
        <c:majorTickMark val="out"/>
        <c:minorTickMark val="none"/>
        <c:tickLblPos val="nextTo"/>
        <c:crossAx val="770455200"/>
        <c:crosses val="autoZero"/>
        <c:auto val="1"/>
        <c:lblAlgn val="ctr"/>
        <c:lblOffset val="100"/>
        <c:noMultiLvlLbl val="0"/>
      </c:catAx>
      <c:valAx>
        <c:axId val="770455200"/>
        <c:scaling>
          <c:orientation val="minMax"/>
        </c:scaling>
        <c:delete val="0"/>
        <c:axPos val="l"/>
        <c:majorGridlines/>
        <c:numFmt formatCode="General" sourceLinked="1"/>
        <c:majorTickMark val="out"/>
        <c:minorTickMark val="none"/>
        <c:tickLblPos val="nextTo"/>
        <c:crossAx val="770457160"/>
        <c:crosses val="autoZero"/>
        <c:crossBetween val="between"/>
      </c:valAx>
      <c:serAx>
        <c:axId val="773514904"/>
        <c:scaling>
          <c:orientation val="minMax"/>
        </c:scaling>
        <c:delete val="0"/>
        <c:axPos val="b"/>
        <c:majorTickMark val="out"/>
        <c:minorTickMark val="none"/>
        <c:tickLblPos val="nextTo"/>
        <c:crossAx val="770455200"/>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rAngAx val="0"/>
      <c:perspective val="60"/>
    </c:view3D>
    <c:floor>
      <c:thickness val="0"/>
    </c:floor>
    <c:sideWall>
      <c:thickness val="0"/>
    </c:sideWall>
    <c:backWall>
      <c:thickness val="0"/>
    </c:backWall>
    <c:plotArea>
      <c:layout>
        <c:manualLayout>
          <c:xMode val="edge"/>
          <c:yMode val="edge"/>
          <c:x val="8.3333333333333332E-3"/>
          <c:y val="7.160493827160494E-2"/>
          <c:w val="0.9916666666666667"/>
          <c:h val="0.7595924953825216"/>
        </c:manualLayout>
      </c:layout>
      <c:bar3DChart>
        <c:barDir val="col"/>
        <c:grouping val="clustered"/>
        <c:varyColors val="1"/>
        <c:ser>
          <c:idx val="0"/>
          <c:order val="0"/>
          <c:tx>
            <c:strRef>
              <c:f>Sheet1!$B$1</c:f>
              <c:strCache>
                <c:ptCount val="1"/>
                <c:pt idx="0">
                  <c:v>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Sheet1!$A$1:$A$4</c:f>
              <c:strCache>
                <c:ptCount val="4"/>
                <c:pt idx="0">
                  <c:v>A.</c:v>
                </c:pt>
                <c:pt idx="1">
                  <c:v>B.</c:v>
                </c:pt>
                <c:pt idx="2">
                  <c:v>C.</c:v>
                </c:pt>
                <c:pt idx="3">
                  <c:v>D.</c:v>
                </c:pt>
              </c:strCache>
            </c:strRef>
          </c:cat>
          <c:val>
            <c:numRef>
              <c:f>Sheet1!$B$1:$B$4</c:f>
              <c:numCache>
                <c:formatCode>0</c:formatCode>
                <c:ptCount val="4"/>
                <c:pt idx="0">
                  <c:v>0</c:v>
                </c:pt>
                <c:pt idx="1">
                  <c:v>0</c:v>
                </c:pt>
                <c:pt idx="2">
                  <c:v>0</c:v>
                </c:pt>
                <c:pt idx="3">
                  <c:v>0</c:v>
                </c:pt>
              </c:numCache>
            </c:numRef>
          </c:val>
          <c:extLst>
            <c:ext xmlns:c16="http://schemas.microsoft.com/office/drawing/2014/chart" uri="{C3380CC4-5D6E-409C-BE32-E72D297353CC}">
              <c16:uniqueId val="{00000000-0464-4A07-8E65-A6A54305A929}"/>
            </c:ext>
          </c:extLst>
        </c:ser>
        <c:dLbls>
          <c:showLegendKey val="0"/>
          <c:showVal val="0"/>
          <c:showCatName val="0"/>
          <c:showSerName val="0"/>
          <c:showPercent val="0"/>
          <c:showBubbleSize val="0"/>
        </c:dLbls>
        <c:gapWidth val="150"/>
        <c:shape val="cylinder"/>
        <c:axId val="778614688"/>
        <c:axId val="778612728"/>
        <c:axId val="0"/>
      </c:bar3DChart>
      <c:catAx>
        <c:axId val="778614688"/>
        <c:scaling>
          <c:orientation val="minMax"/>
        </c:scaling>
        <c:delete val="0"/>
        <c:axPos val="b"/>
        <c:numFmt formatCode="General" sourceLinked="1"/>
        <c:majorTickMark val="out"/>
        <c:minorTickMark val="none"/>
        <c:tickLblPos val="nextTo"/>
        <c:spPr>
          <a:ln w="6350">
            <a:noFill/>
          </a:ln>
        </c:spPr>
        <c:crossAx val="778612728"/>
        <c:crosses val="autoZero"/>
        <c:auto val="1"/>
        <c:lblAlgn val="ctr"/>
        <c:lblOffset val="100"/>
        <c:noMultiLvlLbl val="0"/>
      </c:catAx>
      <c:valAx>
        <c:axId val="778612728"/>
        <c:scaling>
          <c:orientation val="minMax"/>
          <c:min val="0"/>
        </c:scaling>
        <c:delete val="0"/>
        <c:axPos val="l"/>
        <c:numFmt formatCode="0" sourceLinked="1"/>
        <c:majorTickMark val="out"/>
        <c:minorTickMark val="none"/>
        <c:tickLblPos val="none"/>
        <c:spPr>
          <a:ln w="6350">
            <a:noFill/>
          </a:ln>
        </c:spPr>
        <c:crossAx val="778614688"/>
        <c:crosses val="autoZero"/>
        <c:crossBetween val="between"/>
      </c:valAx>
    </c:plotArea>
    <c:plotVisOnly val="1"/>
    <c:dispBlanksAs val="span"/>
    <c:showDLblsOverMax val="0"/>
  </c:chart>
  <c:spPr>
    <a:noFill/>
    <a:ln w="6350">
      <a:noFill/>
    </a:ln>
  </c:spPr>
  <c:txPr>
    <a:bodyPr/>
    <a:lstStyle/>
    <a:p>
      <a:pPr>
        <a:defRPr sz="2000">
          <a:solidFill>
            <a:schemeClr val="bg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rAngAx val="0"/>
      <c:perspective val="60"/>
    </c:view3D>
    <c:floor>
      <c:thickness val="0"/>
    </c:floor>
    <c:sideWall>
      <c:thickness val="0"/>
    </c:sideWall>
    <c:backWall>
      <c:thickness val="0"/>
    </c:backWall>
    <c:plotArea>
      <c:layout>
        <c:manualLayout>
          <c:xMode val="edge"/>
          <c:yMode val="edge"/>
          <c:x val="8.3333333333333332E-3"/>
          <c:y val="7.160493827160494E-2"/>
          <c:w val="0.9916666666666667"/>
          <c:h val="0.7595924953825216"/>
        </c:manualLayout>
      </c:layout>
      <c:bar3DChart>
        <c:barDir val="col"/>
        <c:grouping val="clustered"/>
        <c:varyColors val="1"/>
        <c:ser>
          <c:idx val="0"/>
          <c:order val="0"/>
          <c:tx>
            <c:strRef>
              <c:f>Sheet1!$B$1</c:f>
              <c:strCache>
                <c:ptCount val="1"/>
                <c:pt idx="0">
                  <c:v>7</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Sheet1!$A$1:$A$2</c:f>
              <c:strCache>
                <c:ptCount val="2"/>
                <c:pt idx="0">
                  <c:v>A.</c:v>
                </c:pt>
                <c:pt idx="1">
                  <c:v>B.</c:v>
                </c:pt>
              </c:strCache>
            </c:strRef>
          </c:cat>
          <c:val>
            <c:numRef>
              <c:f>Sheet1!$B$1:$B$2</c:f>
              <c:numCache>
                <c:formatCode>0</c:formatCode>
                <c:ptCount val="2"/>
                <c:pt idx="0">
                  <c:v>7</c:v>
                </c:pt>
                <c:pt idx="1">
                  <c:v>1</c:v>
                </c:pt>
              </c:numCache>
            </c:numRef>
          </c:val>
          <c:extLst>
            <c:ext xmlns:c16="http://schemas.microsoft.com/office/drawing/2014/chart" uri="{C3380CC4-5D6E-409C-BE32-E72D297353CC}">
              <c16:uniqueId val="{00000000-67F0-4D1D-A41D-658A9750D18A}"/>
            </c:ext>
          </c:extLst>
        </c:ser>
        <c:dLbls>
          <c:showLegendKey val="0"/>
          <c:showVal val="0"/>
          <c:showCatName val="0"/>
          <c:showSerName val="0"/>
          <c:showPercent val="0"/>
          <c:showBubbleSize val="0"/>
        </c:dLbls>
        <c:gapWidth val="150"/>
        <c:shape val="cylinder"/>
        <c:axId val="778612336"/>
        <c:axId val="778613512"/>
        <c:axId val="0"/>
      </c:bar3DChart>
      <c:catAx>
        <c:axId val="778612336"/>
        <c:scaling>
          <c:orientation val="minMax"/>
        </c:scaling>
        <c:delete val="0"/>
        <c:axPos val="b"/>
        <c:numFmt formatCode="General" sourceLinked="1"/>
        <c:majorTickMark val="out"/>
        <c:minorTickMark val="none"/>
        <c:tickLblPos val="nextTo"/>
        <c:spPr>
          <a:ln w="6350">
            <a:noFill/>
          </a:ln>
        </c:spPr>
        <c:crossAx val="778613512"/>
        <c:crosses val="autoZero"/>
        <c:auto val="1"/>
        <c:lblAlgn val="ctr"/>
        <c:lblOffset val="100"/>
        <c:noMultiLvlLbl val="0"/>
      </c:catAx>
      <c:valAx>
        <c:axId val="778613512"/>
        <c:scaling>
          <c:orientation val="minMax"/>
          <c:min val="0"/>
        </c:scaling>
        <c:delete val="0"/>
        <c:axPos val="l"/>
        <c:numFmt formatCode="0" sourceLinked="1"/>
        <c:majorTickMark val="out"/>
        <c:minorTickMark val="none"/>
        <c:tickLblPos val="none"/>
        <c:spPr>
          <a:ln w="6350">
            <a:noFill/>
          </a:ln>
        </c:spPr>
        <c:crossAx val="778612336"/>
        <c:crosses val="autoZero"/>
        <c:crossBetween val="between"/>
      </c:valAx>
    </c:plotArea>
    <c:plotVisOnly val="1"/>
    <c:dispBlanksAs val="span"/>
    <c:showDLblsOverMax val="0"/>
  </c:chart>
  <c:spPr>
    <a:noFill/>
    <a:ln w="6350">
      <a:noFill/>
    </a:ln>
  </c:spPr>
  <c:txPr>
    <a:bodyPr/>
    <a:lstStyle/>
    <a:p>
      <a:pPr>
        <a:defRPr sz="2000">
          <a:solidFill>
            <a:schemeClr val="bg1"/>
          </a:solidFil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1F0DC5-A4C4-49D1-AE61-8C57030CB957}" type="datetimeFigureOut">
              <a:rPr lang="en-US" smtClean="0"/>
              <a:t>11/13/2017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B28CA9-5EB2-4CC6-9059-6E47E4887AE1}" type="slidenum">
              <a:rPr lang="en-US" smtClean="0"/>
              <a:t>‹#›</a:t>
            </a:fld>
            <a:endParaRPr lang="en-US"/>
          </a:p>
        </p:txBody>
      </p:sp>
    </p:spTree>
    <p:extLst>
      <p:ext uri="{BB962C8B-B14F-4D97-AF65-F5344CB8AC3E}">
        <p14:creationId xmlns:p14="http://schemas.microsoft.com/office/powerpoint/2010/main" val="1419066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8CA9-5EB2-4CC6-9059-6E47E4887AE1}" type="slidenum">
              <a:rPr lang="en-US" smtClean="0"/>
              <a:t>11</a:t>
            </a:fld>
            <a:endParaRPr lang="en-US"/>
          </a:p>
        </p:txBody>
      </p:sp>
    </p:spTree>
    <p:extLst>
      <p:ext uri="{BB962C8B-B14F-4D97-AF65-F5344CB8AC3E}">
        <p14:creationId xmlns:p14="http://schemas.microsoft.com/office/powerpoint/2010/main" val="199446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B28CA9-5EB2-4CC6-9059-6E47E4887AE1}"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14969304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slide" Target="../slides/slide49.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slide" Target="../slides/slide47.xml"/><Relationship Id="rId1" Type="http://schemas.openxmlformats.org/officeDocument/2006/relationships/slideMaster" Target="../slideMasters/slideMaster4.xml"/><Relationship Id="rId6" Type="http://schemas.openxmlformats.org/officeDocument/2006/relationships/slide" Target="../slides/slide48.xml"/><Relationship Id="rId5" Type="http://schemas.openxmlformats.org/officeDocument/2006/relationships/image" Target="../media/image10.png"/><Relationship Id="rId4" Type="http://schemas.openxmlformats.org/officeDocument/2006/relationships/slide" Target="../slides/slide12.xml"/><Relationship Id="rId9"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7.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7.xml"/><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14" name="Rectangle 13"/>
          <p:cNvSpPr/>
          <p:nvPr userDrawn="1"/>
        </p:nvSpPr>
        <p:spPr>
          <a:xfrm>
            <a:off x="0" y="0"/>
            <a:ext cx="9144000" cy="5257800"/>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bwMode="invGray">
          <a:xfrm>
            <a:off x="0" y="5257800"/>
            <a:ext cx="9144000" cy="46038"/>
          </a:xfrm>
          <a:prstGeom prst="rect">
            <a:avLst/>
          </a:prstGeom>
          <a:solidFill>
            <a:srgbClr val="FFCC00"/>
          </a:solidFill>
          <a:ln w="50800" cap="flat" cmpd="sng" algn="ctr">
            <a:solidFill>
              <a:srgbClr val="FFC0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7" name="Picture 16"/>
          <p:cNvPicPr>
            <a:picLocks noChangeAspect="1"/>
          </p:cNvPicPr>
          <p:nvPr userDrawn="1"/>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00400" y="571899"/>
            <a:ext cx="2557347" cy="2615801"/>
          </a:xfrm>
          <a:prstGeom prst="rect">
            <a:avLst/>
          </a:prstGeom>
        </p:spPr>
      </p:pic>
      <p:sp>
        <p:nvSpPr>
          <p:cNvPr id="2" name="Title 1"/>
          <p:cNvSpPr>
            <a:spLocks noGrp="1"/>
          </p:cNvSpPr>
          <p:nvPr>
            <p:ph type="ctrTitle" hasCustomPrompt="1"/>
          </p:nvPr>
        </p:nvSpPr>
        <p:spPr>
          <a:xfrm>
            <a:off x="685800" y="3429000"/>
            <a:ext cx="7772400" cy="1143000"/>
          </a:xfrm>
          <a:prstGeom prst="rect">
            <a:avLst/>
          </a:prstGeom>
        </p:spPr>
        <p:txBody>
          <a:bodyPr anchor="ctr">
            <a:normAutofit/>
          </a:bodyPr>
          <a:lstStyle>
            <a:lvl1pPr>
              <a:defRPr sz="4800"/>
            </a:lvl1pPr>
          </a:lstStyle>
          <a:p>
            <a:r>
              <a:rPr lang="en-US" dirty="0"/>
              <a:t>test</a:t>
            </a:r>
          </a:p>
        </p:txBody>
      </p:sp>
      <p:sp>
        <p:nvSpPr>
          <p:cNvPr id="3" name="TextBox 2"/>
          <p:cNvSpPr txBox="1"/>
          <p:nvPr userDrawn="1"/>
        </p:nvSpPr>
        <p:spPr>
          <a:xfrm>
            <a:off x="1600200" y="4495799"/>
            <a:ext cx="6096000" cy="646331"/>
          </a:xfrm>
          <a:prstGeom prst="rect">
            <a:avLst/>
          </a:prstGeom>
          <a:noFill/>
        </p:spPr>
        <p:txBody>
          <a:bodyPr wrap="square" rtlCol="0">
            <a:spAutoFit/>
          </a:bodyPr>
          <a:lstStyle/>
          <a:p>
            <a:r>
              <a:rPr lang="en-US" sz="3600" dirty="0">
                <a:solidFill>
                  <a:srgbClr val="FFC000"/>
                </a:solidFill>
              </a:rPr>
              <a:t>Foundations of US Government</a:t>
            </a:r>
          </a:p>
        </p:txBody>
      </p:sp>
    </p:spTree>
    <p:extLst>
      <p:ext uri="{BB962C8B-B14F-4D97-AF65-F5344CB8AC3E}">
        <p14:creationId xmlns:p14="http://schemas.microsoft.com/office/powerpoint/2010/main" val="3810545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339714" cy="769441"/>
          </a:xfrm>
          <a:prstGeom prst="rect">
            <a:avLst/>
          </a:prstGeom>
        </p:spPr>
        <p:txBody>
          <a:bodyPr wrap="none">
            <a:spAutoFit/>
          </a:bodyPr>
          <a:lstStyle/>
          <a:p>
            <a:r>
              <a:rPr lang="en-US" sz="4400" b="1" dirty="0">
                <a:solidFill>
                  <a:schemeClr val="bg1"/>
                </a:solidFill>
              </a:rPr>
              <a:t>Closing</a:t>
            </a:r>
            <a:r>
              <a:rPr lang="en-US" sz="4400" b="1" baseline="0" dirty="0">
                <a:solidFill>
                  <a:schemeClr val="bg1"/>
                </a:solidFill>
              </a:rPr>
              <a:t> </a:t>
            </a:r>
            <a:r>
              <a:rPr lang="en-US" sz="4400" b="1" dirty="0">
                <a:solidFill>
                  <a:schemeClr val="bg1"/>
                </a:solidFill>
              </a:rPr>
              <a:t>Questions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a:solidFill>
                  <a:schemeClr val="bg1"/>
                </a:solidFill>
              </a:rPr>
              <a:t>CPS Lesson Questions </a:t>
            </a:r>
            <a:r>
              <a:rPr lang="en-US" dirty="0"/>
              <a:t>X-X</a:t>
            </a:r>
          </a:p>
        </p:txBody>
      </p:sp>
    </p:spTree>
    <p:extLst>
      <p:ext uri="{BB962C8B-B14F-4D97-AF65-F5344CB8AC3E}">
        <p14:creationId xmlns:p14="http://schemas.microsoft.com/office/powerpoint/2010/main" val="2214787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view Queestion">
    <p:spTree>
      <p:nvGrpSpPr>
        <p:cNvPr id="1" name=""/>
        <p:cNvGrpSpPr/>
        <p:nvPr/>
      </p:nvGrpSpPr>
      <p:grpSpPr>
        <a:xfrm>
          <a:off x="0" y="0"/>
          <a:ext cx="0" cy="0"/>
          <a:chOff x="0" y="0"/>
          <a:chExt cx="0" cy="0"/>
        </a:xfrm>
      </p:grpSpPr>
      <p:sp>
        <p:nvSpPr>
          <p:cNvPr id="4" name="Rectangle 3"/>
          <p:cNvSpPr/>
          <p:nvPr userDrawn="1"/>
        </p:nvSpPr>
        <p:spPr>
          <a:xfrm>
            <a:off x="1371600" y="381000"/>
            <a:ext cx="4139979" cy="769441"/>
          </a:xfrm>
          <a:prstGeom prst="rect">
            <a:avLst/>
          </a:prstGeom>
        </p:spPr>
        <p:txBody>
          <a:bodyPr wrap="none">
            <a:spAutoFit/>
          </a:bodyPr>
          <a:lstStyle/>
          <a:p>
            <a:r>
              <a:rPr lang="en-US" sz="4400" b="1" dirty="0">
                <a:solidFill>
                  <a:schemeClr val="bg1"/>
                </a:solidFill>
              </a:rPr>
              <a:t>Review Question</a:t>
            </a: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a:t>Text for review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4199" y="1752600"/>
            <a:ext cx="57912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latin typeface="+mn-lt"/>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708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4"/>
          <p:cNvSpPr/>
          <p:nvPr userDrawn="1"/>
        </p:nvSpPr>
        <p:spPr>
          <a:xfrm>
            <a:off x="1371600" y="381000"/>
            <a:ext cx="2800831" cy="769441"/>
          </a:xfrm>
          <a:prstGeom prst="rect">
            <a:avLst/>
          </a:prstGeom>
        </p:spPr>
        <p:txBody>
          <a:bodyPr wrap="none">
            <a:spAutoFit/>
          </a:bodyPr>
          <a:lstStyle/>
          <a:p>
            <a:r>
              <a:rPr lang="en-US" sz="4400" b="1" dirty="0">
                <a:solidFill>
                  <a:schemeClr val="bg1"/>
                </a:solidFill>
              </a:rPr>
              <a:t>Questions?</a:t>
            </a:r>
          </a:p>
        </p:txBody>
      </p:sp>
      <p:pic>
        <p:nvPicPr>
          <p:cNvPr id="6"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1824567"/>
            <a:ext cx="8648700" cy="4804833"/>
          </a:xfrm>
          <a:prstGeom prst="rect">
            <a:avLst/>
          </a:prstGeom>
          <a:noFill/>
          <a:ln w="38100">
            <a:solidFill>
              <a:srgbClr val="00133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255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Info">
    <p:spTree>
      <p:nvGrpSpPr>
        <p:cNvPr id="1" name=""/>
        <p:cNvGrpSpPr/>
        <p:nvPr/>
      </p:nvGrpSpPr>
      <p:grpSpPr>
        <a:xfrm>
          <a:off x="0" y="0"/>
          <a:ext cx="0" cy="0"/>
          <a:chOff x="0" y="0"/>
          <a:chExt cx="0" cy="0"/>
        </a:xfrm>
      </p:grpSpPr>
      <p:sp>
        <p:nvSpPr>
          <p:cNvPr id="7" name="Rectangle 6"/>
          <p:cNvSpPr/>
          <p:nvPr userDrawn="1"/>
        </p:nvSpPr>
        <p:spPr bwMode="invGray">
          <a:xfrm>
            <a:off x="0" y="6048375"/>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1371600" y="381000"/>
            <a:ext cx="5375767" cy="769441"/>
          </a:xfrm>
          <a:prstGeom prst="rect">
            <a:avLst/>
          </a:prstGeom>
        </p:spPr>
        <p:txBody>
          <a:bodyPr wrap="none">
            <a:spAutoFit/>
          </a:bodyPr>
          <a:lstStyle/>
          <a:p>
            <a:r>
              <a:rPr lang="en-US" sz="4400" b="1" dirty="0">
                <a:solidFill>
                  <a:schemeClr val="bg1"/>
                </a:solidFill>
              </a:rPr>
              <a:t>Copyright Information</a:t>
            </a:r>
          </a:p>
        </p:txBody>
      </p:sp>
      <p:sp>
        <p:nvSpPr>
          <p:cNvPr id="2" name="Rectangle 1"/>
          <p:cNvSpPr/>
          <p:nvPr userDrawn="1"/>
        </p:nvSpPr>
        <p:spPr>
          <a:xfrm>
            <a:off x="0" y="1752600"/>
            <a:ext cx="9144000" cy="4191000"/>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304800" y="2405152"/>
            <a:ext cx="8534400" cy="2354491"/>
          </a:xfrm>
          <a:prstGeom prst="rect">
            <a:avLst/>
          </a:prstGeom>
        </p:spPr>
        <p:txBody>
          <a:bodyPr wrap="square">
            <a:spAutoFit/>
          </a:bodyPr>
          <a:lstStyle/>
          <a:p>
            <a:pPr marL="352425" indent="0" eaLnBrk="1" hangingPunct="1">
              <a:spcAft>
                <a:spcPts val="1200"/>
              </a:spcAft>
              <a:buFont typeface="Wingdings 2" pitchFamily="18" charset="2"/>
              <a:buNone/>
              <a:defRPr/>
            </a:pPr>
            <a:r>
              <a:rPr lang="en-US" sz="3600" b="1" dirty="0">
                <a:solidFill>
                  <a:schemeClr val="bg1"/>
                </a:solidFill>
              </a:rPr>
              <a:t>Images in this lesson were taken from: </a:t>
            </a:r>
          </a:p>
          <a:p>
            <a:pPr marL="1087438" lvl="2" indent="-320675" eaLnBrk="1" hangingPunct="1">
              <a:lnSpc>
                <a:spcPct val="150000"/>
              </a:lnSpc>
              <a:spcAft>
                <a:spcPts val="600"/>
              </a:spcAft>
              <a:buFont typeface="Wingdings" pitchFamily="2" charset="2"/>
              <a:buChar char="§"/>
              <a:defRPr/>
            </a:pPr>
            <a:r>
              <a:rPr lang="en-US" sz="3200" dirty="0">
                <a:solidFill>
                  <a:schemeClr val="bg1"/>
                </a:solidFill>
              </a:rPr>
              <a:t>Microsoft</a:t>
            </a:r>
            <a:r>
              <a:rPr lang="en-US" sz="3200" baseline="30000" dirty="0">
                <a:solidFill>
                  <a:schemeClr val="bg1"/>
                </a:solidFill>
              </a:rPr>
              <a:t>©</a:t>
            </a:r>
            <a:r>
              <a:rPr lang="en-US" sz="3200" dirty="0">
                <a:solidFill>
                  <a:schemeClr val="bg1"/>
                </a:solidFill>
              </a:rPr>
              <a:t> Clip Art Gallery</a:t>
            </a:r>
          </a:p>
          <a:p>
            <a:pPr marL="1087438" lvl="2" indent="-320675" eaLnBrk="1" hangingPunct="1">
              <a:lnSpc>
                <a:spcPct val="150000"/>
              </a:lnSpc>
              <a:buFont typeface="Wingdings" pitchFamily="2" charset="2"/>
              <a:buChar char="§"/>
              <a:defRPr/>
            </a:pPr>
            <a:r>
              <a:rPr lang="en-US" sz="3200" dirty="0">
                <a:solidFill>
                  <a:schemeClr val="bg1"/>
                </a:solidFill>
              </a:rPr>
              <a:t>NJROTC Curriculum</a:t>
            </a:r>
          </a:p>
        </p:txBody>
      </p:sp>
      <p:sp>
        <p:nvSpPr>
          <p:cNvPr id="6" name="Text Placeholder 5"/>
          <p:cNvSpPr>
            <a:spLocks noGrp="1"/>
          </p:cNvSpPr>
          <p:nvPr>
            <p:ph type="body" sz="quarter" idx="10"/>
          </p:nvPr>
        </p:nvSpPr>
        <p:spPr>
          <a:xfrm>
            <a:off x="685800" y="4581525"/>
            <a:ext cx="8153400" cy="1108075"/>
          </a:xfrm>
          <a:noFill/>
          <a:ln>
            <a:noFill/>
          </a:ln>
        </p:spPr>
        <p:txBody>
          <a:bodyPr>
            <a:normAutofit/>
          </a:bodyPr>
          <a:lstStyle>
            <a:lvl1pPr>
              <a:defRPr sz="3200"/>
            </a:lvl1pPr>
          </a:lstStyle>
          <a:p>
            <a:pPr lvl="0"/>
            <a:r>
              <a:rPr lang="en-US"/>
              <a:t>Click to edit Master text styles</a:t>
            </a:r>
          </a:p>
        </p:txBody>
      </p:sp>
    </p:spTree>
    <p:extLst>
      <p:ext uri="{BB962C8B-B14F-4D97-AF65-F5344CB8AC3E}">
        <p14:creationId xmlns:p14="http://schemas.microsoft.com/office/powerpoint/2010/main" val="2404123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graphicFrame>
        <p:nvGraphicFramePr>
          <p:cNvPr id="3" name="TPChart" hidden="1"/>
          <p:cNvGraphicFramePr/>
          <p:nvPr userDrawn="1">
            <p:extLst>
              <p:ext uri="{D42A27DB-BD31-4B8C-83A1-F6EECF244321}">
                <p14:modId xmlns:p14="http://schemas.microsoft.com/office/powerpoint/2010/main" val="1674850696"/>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245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14" name="Rectangle 13"/>
          <p:cNvSpPr/>
          <p:nvPr userDrawn="1"/>
        </p:nvSpPr>
        <p:spPr>
          <a:xfrm>
            <a:off x="0" y="0"/>
            <a:ext cx="9144000" cy="5486400"/>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bwMode="invGray">
          <a:xfrm>
            <a:off x="0" y="5638800"/>
            <a:ext cx="9144000" cy="46038"/>
          </a:xfrm>
          <a:prstGeom prst="rect">
            <a:avLst/>
          </a:prstGeom>
          <a:solidFill>
            <a:srgbClr val="FFCC00"/>
          </a:solidFill>
          <a:ln w="50800" cap="flat" cmpd="sng" algn="ctr">
            <a:solidFill>
              <a:srgbClr val="FFC0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 name="Picture 16"/>
          <p:cNvPicPr>
            <a:picLocks noChangeAspect="1"/>
          </p:cNvPicPr>
          <p:nvPr userDrawn="1"/>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00400" y="508399"/>
            <a:ext cx="2557347" cy="2615801"/>
          </a:xfrm>
          <a:prstGeom prst="rect">
            <a:avLst/>
          </a:prstGeom>
        </p:spPr>
      </p:pic>
      <p:sp>
        <p:nvSpPr>
          <p:cNvPr id="2" name="Title 1"/>
          <p:cNvSpPr>
            <a:spLocks noGrp="1"/>
          </p:cNvSpPr>
          <p:nvPr>
            <p:ph type="ctrTitle"/>
          </p:nvPr>
        </p:nvSpPr>
        <p:spPr>
          <a:xfrm>
            <a:off x="685800" y="3657600"/>
            <a:ext cx="7772400" cy="1143000"/>
          </a:xfrm>
          <a:prstGeom prst="rect">
            <a:avLst/>
          </a:prstGeo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3062891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arn To Do">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nchor="ctr">
            <a:normAutofit/>
          </a:bodyPr>
          <a:lstStyle>
            <a:lvl1pPr marL="0" indent="0">
              <a:buNone/>
              <a:defRPr sz="4000"/>
            </a:lvl1pPr>
          </a:lstStyle>
          <a:p>
            <a:pPr lvl="0"/>
            <a:r>
              <a:rPr lang="en-US"/>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371600" y="381000"/>
            <a:ext cx="6344878" cy="769441"/>
          </a:xfrm>
          <a:prstGeom prst="rect">
            <a:avLst/>
          </a:prstGeom>
        </p:spPr>
        <p:txBody>
          <a:bodyPr wrap="none">
            <a:spAutoFit/>
          </a:bodyPr>
          <a:lstStyle/>
          <a:p>
            <a:r>
              <a:rPr lang="en-US" sz="4400" b="1" dirty="0">
                <a:solidFill>
                  <a:prstClr val="white"/>
                </a:solidFill>
              </a:rPr>
              <a:t>What You Will Learn to Do</a:t>
            </a:r>
          </a:p>
        </p:txBody>
      </p:sp>
    </p:spTree>
    <p:extLst>
      <p:ext uri="{BB962C8B-B14F-4D97-AF65-F5344CB8AC3E}">
        <p14:creationId xmlns:p14="http://schemas.microsoft.com/office/powerpoint/2010/main" val="88137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lstStyle>
            <a:lvl1pPr marL="742950" indent="-742950">
              <a:buFont typeface="+mj-lt"/>
              <a:buAutoNum type="arabicPeriod"/>
              <a:defRPr/>
            </a:lvl1pPr>
            <a:lvl2pPr marL="971550" indent="-514350">
              <a:buFont typeface="+mj-lt"/>
              <a:buAutoNum type="arabicPeriod"/>
              <a:defRPr/>
            </a:lvl2pPr>
          </a:lstStyle>
          <a:p>
            <a:pPr lvl="0"/>
            <a:r>
              <a:rPr lang="en-US"/>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371600" y="381000"/>
            <a:ext cx="2636812" cy="769441"/>
          </a:xfrm>
          <a:prstGeom prst="rect">
            <a:avLst/>
          </a:prstGeom>
        </p:spPr>
        <p:txBody>
          <a:bodyPr wrap="none">
            <a:spAutoFit/>
          </a:bodyPr>
          <a:lstStyle/>
          <a:p>
            <a:r>
              <a:rPr lang="en-US" sz="4400" b="1" dirty="0">
                <a:solidFill>
                  <a:prstClr val="white"/>
                </a:solidFill>
              </a:rPr>
              <a:t>Objectives</a:t>
            </a:r>
          </a:p>
        </p:txBody>
      </p:sp>
    </p:spTree>
    <p:extLst>
      <p:ext uri="{BB962C8B-B14F-4D97-AF65-F5344CB8AC3E}">
        <p14:creationId xmlns:p14="http://schemas.microsoft.com/office/powerpoint/2010/main" val="3363858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Terms Indicator">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a:solidFill>
                  <a:prstClr val="white"/>
                </a:solidFill>
              </a:rPr>
              <a:t>Key Terms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a:t>X-X</a:t>
            </a:r>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a:solidFill>
                  <a:prstClr val="white"/>
                </a:solidFill>
              </a:rPr>
              <a:t>CPS Key Term</a:t>
            </a:r>
          </a:p>
          <a:p>
            <a:pPr algn="ctr">
              <a:lnSpc>
                <a:spcPct val="125000"/>
              </a:lnSpc>
            </a:pPr>
            <a:r>
              <a:rPr lang="en-US" sz="4400" dirty="0">
                <a:solidFill>
                  <a:prstClr val="white"/>
                </a:solidFill>
              </a:rPr>
              <a:t>Questions</a:t>
            </a:r>
          </a:p>
        </p:txBody>
      </p:sp>
    </p:spTree>
    <p:extLst>
      <p:ext uri="{BB962C8B-B14F-4D97-AF65-F5344CB8AC3E}">
        <p14:creationId xmlns:p14="http://schemas.microsoft.com/office/powerpoint/2010/main" val="3394944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Terms Definitions">
    <p:spTree>
      <p:nvGrpSpPr>
        <p:cNvPr id="1" name=""/>
        <p:cNvGrpSpPr/>
        <p:nvPr/>
      </p:nvGrpSpPr>
      <p:grpSpPr>
        <a:xfrm>
          <a:off x="0" y="0"/>
          <a:ext cx="0" cy="0"/>
          <a:chOff x="0" y="0"/>
          <a:chExt cx="0" cy="0"/>
        </a:xfrm>
      </p:grpSpPr>
      <p:sp>
        <p:nvSpPr>
          <p:cNvPr id="2" name="Rectangle 1"/>
          <p:cNvSpPr>
            <a:spLocks noChangeAspect="1"/>
          </p:cNvSpPr>
          <p:nvPr userDrawn="1"/>
        </p:nvSpPr>
        <p:spPr bwMode="auto">
          <a:xfrm>
            <a:off x="301752" y="1830324"/>
            <a:ext cx="8531352" cy="4645152"/>
          </a:xfrm>
          <a:prstGeom prst="rect">
            <a:avLst/>
          </a:prstGeom>
          <a:solidFill>
            <a:srgbClr val="00133A"/>
          </a:solidFill>
          <a:ln w="38100">
            <a:solidFill>
              <a:srgbClr val="FFCC0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
        <p:nvSpPr>
          <p:cNvPr id="4" name="Rectangle 3"/>
          <p:cNvSpPr/>
          <p:nvPr userDrawn="1"/>
        </p:nvSpPr>
        <p:spPr>
          <a:xfrm>
            <a:off x="1371600" y="381000"/>
            <a:ext cx="2555380" cy="769441"/>
          </a:xfrm>
          <a:prstGeom prst="rect">
            <a:avLst/>
          </a:prstGeom>
        </p:spPr>
        <p:txBody>
          <a:bodyPr wrap="none">
            <a:spAutoFit/>
          </a:bodyPr>
          <a:lstStyle/>
          <a:p>
            <a:r>
              <a:rPr lang="en-US" sz="4400" b="1" dirty="0">
                <a:solidFill>
                  <a:prstClr val="white"/>
                </a:solidFill>
              </a:rPr>
              <a:t>Key Terms</a:t>
            </a:r>
          </a:p>
        </p:txBody>
      </p:sp>
      <p:sp>
        <p:nvSpPr>
          <p:cNvPr id="8" name="Text Placeholder 7"/>
          <p:cNvSpPr>
            <a:spLocks noGrp="1"/>
          </p:cNvSpPr>
          <p:nvPr>
            <p:ph type="body" sz="quarter" idx="10" hasCustomPrompt="1"/>
          </p:nvPr>
        </p:nvSpPr>
        <p:spPr>
          <a:xfrm>
            <a:off x="533399" y="1981200"/>
            <a:ext cx="2971801" cy="430887"/>
          </a:xfrm>
          <a:noFill/>
          <a:ln>
            <a:noFill/>
          </a:ln>
        </p:spPr>
        <p:txBody>
          <a:bodyPr lIns="0" tIns="0" rIns="182880" bIns="0">
            <a:spAutoFit/>
          </a:bodyPr>
          <a:lstStyle>
            <a:lvl1pPr marL="0" indent="0">
              <a:lnSpc>
                <a:spcPct val="100000"/>
              </a:lnSpc>
              <a:spcBef>
                <a:spcPts val="0"/>
              </a:spcBef>
              <a:spcAft>
                <a:spcPts val="1800"/>
              </a:spcAft>
              <a:buClr>
                <a:schemeClr val="bg1"/>
              </a:buClr>
              <a:buNone/>
              <a:defRPr sz="2800" u="none">
                <a:solidFill>
                  <a:srgbClr val="FFCC00"/>
                </a:solidFill>
              </a:defRPr>
            </a:lvl1pPr>
          </a:lstStyle>
          <a:p>
            <a:pPr lvl="0"/>
            <a:r>
              <a:rPr lang="en-US" dirty="0"/>
              <a:t>Term 1 -</a:t>
            </a:r>
          </a:p>
        </p:txBody>
      </p:sp>
      <p:sp>
        <p:nvSpPr>
          <p:cNvPr id="12" name="Text Placeholder 7"/>
          <p:cNvSpPr>
            <a:spLocks noGrp="1"/>
          </p:cNvSpPr>
          <p:nvPr>
            <p:ph type="body" sz="quarter" idx="11" hasCustomPrompt="1"/>
          </p:nvPr>
        </p:nvSpPr>
        <p:spPr>
          <a:xfrm>
            <a:off x="3505200" y="1981200"/>
            <a:ext cx="5183525" cy="430887"/>
          </a:xfrm>
          <a:noFill/>
          <a:ln>
            <a:noFill/>
          </a:ln>
        </p:spPr>
        <p:txBody>
          <a:bodyPr lIns="0" tIns="0" rIns="0" bIns="0">
            <a:spAutoFit/>
          </a:bodyPr>
          <a:lstStyle>
            <a:lvl1pPr marL="0" indent="0">
              <a:lnSpc>
                <a:spcPct val="100000"/>
              </a:lnSpc>
              <a:spcBef>
                <a:spcPts val="0"/>
              </a:spcBef>
              <a:spcAft>
                <a:spcPts val="1800"/>
              </a:spcAft>
              <a:buClr>
                <a:schemeClr val="bg1"/>
              </a:buClr>
              <a:buNone/>
              <a:defRPr sz="2800" baseline="0">
                <a:solidFill>
                  <a:schemeClr val="bg1"/>
                </a:solidFill>
              </a:defRPr>
            </a:lvl1pPr>
          </a:lstStyle>
          <a:p>
            <a:pPr lvl="0"/>
            <a:r>
              <a:rPr lang="en-US" dirty="0"/>
              <a:t>Definition 1</a:t>
            </a:r>
          </a:p>
        </p:txBody>
      </p:sp>
    </p:spTree>
    <p:extLst>
      <p:ext uri="{BB962C8B-B14F-4D97-AF65-F5344CB8AC3E}">
        <p14:creationId xmlns:p14="http://schemas.microsoft.com/office/powerpoint/2010/main" val="2696246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arn To Do">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nchor="ctr">
            <a:normAutofit/>
          </a:bodyPr>
          <a:lstStyle>
            <a:lvl1pPr marL="0" indent="0">
              <a:buNone/>
              <a:defRPr sz="4000"/>
            </a:lvl1pPr>
          </a:lstStyle>
          <a:p>
            <a:pPr lvl="0"/>
            <a:r>
              <a:rPr lang="en-US"/>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1371600" y="381000"/>
            <a:ext cx="6344878" cy="769441"/>
          </a:xfrm>
          <a:prstGeom prst="rect">
            <a:avLst/>
          </a:prstGeom>
        </p:spPr>
        <p:txBody>
          <a:bodyPr wrap="none">
            <a:spAutoFit/>
          </a:bodyPr>
          <a:lstStyle/>
          <a:p>
            <a:r>
              <a:rPr lang="en-US" sz="4400" b="1" dirty="0">
                <a:solidFill>
                  <a:schemeClr val="bg1"/>
                </a:solidFill>
              </a:rPr>
              <a:t>What You Will Learn to Do</a:t>
            </a:r>
          </a:p>
        </p:txBody>
      </p:sp>
    </p:spTree>
    <p:extLst>
      <p:ext uri="{BB962C8B-B14F-4D97-AF65-F5344CB8AC3E}">
        <p14:creationId xmlns:p14="http://schemas.microsoft.com/office/powerpoint/2010/main" val="33766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rm Up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896405" cy="769441"/>
          </a:xfrm>
          <a:prstGeom prst="rect">
            <a:avLst/>
          </a:prstGeom>
        </p:spPr>
        <p:txBody>
          <a:bodyPr wrap="none">
            <a:spAutoFit/>
          </a:bodyPr>
          <a:lstStyle/>
          <a:p>
            <a:r>
              <a:rPr lang="en-US" sz="4400" b="1" dirty="0">
                <a:solidFill>
                  <a:prstClr val="white"/>
                </a:solidFill>
              </a:rPr>
              <a:t>Warm Up Questions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a:t>X-X</a:t>
            </a:r>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a:solidFill>
                  <a:prstClr val="white"/>
                </a:solidFill>
              </a:rPr>
              <a:t>CPS Lesson</a:t>
            </a:r>
          </a:p>
          <a:p>
            <a:pPr algn="ctr">
              <a:lnSpc>
                <a:spcPct val="125000"/>
              </a:lnSpc>
            </a:pPr>
            <a:r>
              <a:rPr lang="en-US" sz="4400" dirty="0">
                <a:solidFill>
                  <a:prstClr val="white"/>
                </a:solidFill>
              </a:rPr>
              <a:t>Questions</a:t>
            </a:r>
          </a:p>
        </p:txBody>
      </p:sp>
    </p:spTree>
    <p:extLst>
      <p:ext uri="{BB962C8B-B14F-4D97-AF65-F5344CB8AC3E}">
        <p14:creationId xmlns:p14="http://schemas.microsoft.com/office/powerpoint/2010/main" val="2127184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ening Queestion">
    <p:spTree>
      <p:nvGrpSpPr>
        <p:cNvPr id="1" name=""/>
        <p:cNvGrpSpPr/>
        <p:nvPr/>
      </p:nvGrpSpPr>
      <p:grpSpPr>
        <a:xfrm>
          <a:off x="0" y="0"/>
          <a:ext cx="0" cy="0"/>
          <a:chOff x="0" y="0"/>
          <a:chExt cx="0" cy="0"/>
        </a:xfrm>
      </p:grpSpPr>
      <p:sp>
        <p:nvSpPr>
          <p:cNvPr id="4" name="Rectangle 3"/>
          <p:cNvSpPr/>
          <p:nvPr userDrawn="1"/>
        </p:nvSpPr>
        <p:spPr>
          <a:xfrm>
            <a:off x="1371600" y="381000"/>
            <a:ext cx="4423070" cy="769441"/>
          </a:xfrm>
          <a:prstGeom prst="rect">
            <a:avLst/>
          </a:prstGeom>
        </p:spPr>
        <p:txBody>
          <a:bodyPr wrap="none">
            <a:spAutoFit/>
          </a:bodyPr>
          <a:lstStyle/>
          <a:p>
            <a:r>
              <a:rPr lang="en-US" sz="4400" b="1" dirty="0">
                <a:solidFill>
                  <a:prstClr val="white"/>
                </a:solidFill>
              </a:rPr>
              <a:t>Opening Question</a:t>
            </a: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a:t>Text for opening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713" y="1752600"/>
            <a:ext cx="4103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96113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eck On Learning Indicator">
    <p:spTree>
      <p:nvGrpSpPr>
        <p:cNvPr id="1" name=""/>
        <p:cNvGrpSpPr/>
        <p:nvPr/>
      </p:nvGrpSpPr>
      <p:grpSpPr>
        <a:xfrm>
          <a:off x="0" y="0"/>
          <a:ext cx="0" cy="0"/>
          <a:chOff x="0" y="0"/>
          <a:chExt cx="0" cy="0"/>
        </a:xfrm>
      </p:grpSpPr>
      <p:sp>
        <p:nvSpPr>
          <p:cNvPr id="4" name="Rectangle 3"/>
          <p:cNvSpPr/>
          <p:nvPr userDrawn="1"/>
        </p:nvSpPr>
        <p:spPr>
          <a:xfrm>
            <a:off x="1371600" y="381000"/>
            <a:ext cx="7013523" cy="769441"/>
          </a:xfrm>
          <a:prstGeom prst="rect">
            <a:avLst/>
          </a:prstGeom>
        </p:spPr>
        <p:txBody>
          <a:bodyPr wrap="none">
            <a:spAutoFit/>
          </a:bodyPr>
          <a:lstStyle/>
          <a:p>
            <a:r>
              <a:rPr lang="en-US" sz="4400" b="1" dirty="0">
                <a:solidFill>
                  <a:prstClr val="white"/>
                </a:solidFill>
              </a:rPr>
              <a:t>Check On Learning Questions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a:t>X-X</a:t>
            </a:r>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a:solidFill>
                  <a:prstClr val="white"/>
                </a:solidFill>
              </a:rPr>
              <a:t>CPS Lesson</a:t>
            </a:r>
          </a:p>
          <a:p>
            <a:pPr algn="ctr">
              <a:lnSpc>
                <a:spcPct val="125000"/>
              </a:lnSpc>
            </a:pPr>
            <a:r>
              <a:rPr lang="en-US" sz="4400" dirty="0">
                <a:solidFill>
                  <a:prstClr val="white"/>
                </a:solidFill>
              </a:rPr>
              <a:t>Question</a:t>
            </a:r>
          </a:p>
        </p:txBody>
      </p:sp>
    </p:spTree>
    <p:extLst>
      <p:ext uri="{BB962C8B-B14F-4D97-AF65-F5344CB8AC3E}">
        <p14:creationId xmlns:p14="http://schemas.microsoft.com/office/powerpoint/2010/main" val="1520570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339714" cy="769441"/>
          </a:xfrm>
          <a:prstGeom prst="rect">
            <a:avLst/>
          </a:prstGeom>
        </p:spPr>
        <p:txBody>
          <a:bodyPr wrap="none">
            <a:spAutoFit/>
          </a:bodyPr>
          <a:lstStyle/>
          <a:p>
            <a:r>
              <a:rPr lang="en-US" sz="4400" b="1" dirty="0">
                <a:solidFill>
                  <a:prstClr val="white"/>
                </a:solidFill>
              </a:rPr>
              <a:t>Closing Questions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a:t>X-X</a:t>
            </a:r>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a:solidFill>
                  <a:prstClr val="white"/>
                </a:solidFill>
              </a:rPr>
              <a:t>CPS Lesson</a:t>
            </a:r>
          </a:p>
          <a:p>
            <a:pPr algn="ctr">
              <a:lnSpc>
                <a:spcPct val="125000"/>
              </a:lnSpc>
            </a:pPr>
            <a:r>
              <a:rPr lang="en-US" sz="4400" dirty="0">
                <a:solidFill>
                  <a:prstClr val="white"/>
                </a:solidFill>
              </a:rPr>
              <a:t>Questions</a:t>
            </a:r>
          </a:p>
        </p:txBody>
      </p:sp>
    </p:spTree>
    <p:extLst>
      <p:ext uri="{BB962C8B-B14F-4D97-AF65-F5344CB8AC3E}">
        <p14:creationId xmlns:p14="http://schemas.microsoft.com/office/powerpoint/2010/main" val="3550074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view Queestion">
    <p:spTree>
      <p:nvGrpSpPr>
        <p:cNvPr id="1" name=""/>
        <p:cNvGrpSpPr/>
        <p:nvPr/>
      </p:nvGrpSpPr>
      <p:grpSpPr>
        <a:xfrm>
          <a:off x="0" y="0"/>
          <a:ext cx="0" cy="0"/>
          <a:chOff x="0" y="0"/>
          <a:chExt cx="0" cy="0"/>
        </a:xfrm>
      </p:grpSpPr>
      <p:sp>
        <p:nvSpPr>
          <p:cNvPr id="4" name="Rectangle 3"/>
          <p:cNvSpPr/>
          <p:nvPr userDrawn="1"/>
        </p:nvSpPr>
        <p:spPr>
          <a:xfrm>
            <a:off x="1371600" y="381000"/>
            <a:ext cx="4139979" cy="769441"/>
          </a:xfrm>
          <a:prstGeom prst="rect">
            <a:avLst/>
          </a:prstGeom>
        </p:spPr>
        <p:txBody>
          <a:bodyPr wrap="none">
            <a:spAutoFit/>
          </a:bodyPr>
          <a:lstStyle/>
          <a:p>
            <a:r>
              <a:rPr lang="en-US" sz="4400" b="1" dirty="0">
                <a:solidFill>
                  <a:prstClr val="white"/>
                </a:solidFill>
              </a:rPr>
              <a:t>Review Question</a:t>
            </a: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a:t>Text for review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713" y="1752600"/>
            <a:ext cx="4103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213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Rectangle 1"/>
          <p:cNvSpPr/>
          <p:nvPr userDrawn="1"/>
        </p:nvSpPr>
        <p:spPr>
          <a:xfrm>
            <a:off x="160284" y="1757855"/>
            <a:ext cx="8823432" cy="4953000"/>
          </a:xfrm>
          <a:prstGeom prst="rect">
            <a:avLst/>
          </a:prstGeom>
          <a:solidFill>
            <a:srgbClr val="00133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sz="quarter" idx="12" hasCustomPrompt="1"/>
          </p:nvPr>
        </p:nvSpPr>
        <p:spPr>
          <a:xfrm>
            <a:off x="1447800" y="152400"/>
            <a:ext cx="7315200" cy="609600"/>
          </a:xfrm>
          <a:noFill/>
          <a:ln>
            <a:noFill/>
          </a:ln>
        </p:spPr>
        <p:txBody>
          <a:bodyPr lIns="0" tIns="0" rIns="0" bIns="0"/>
          <a:lstStyle>
            <a:lvl1pPr marL="0" indent="0">
              <a:buNone/>
              <a:defRPr b="1" baseline="0"/>
            </a:lvl1pPr>
          </a:lstStyle>
          <a:p>
            <a:pPr lvl="0"/>
            <a:r>
              <a:rPr lang="en-US" dirty="0"/>
              <a:t>NJROTC and Your Future</a:t>
            </a:r>
          </a:p>
        </p:txBody>
      </p:sp>
      <p:sp>
        <p:nvSpPr>
          <p:cNvPr id="9" name="Text Placeholder 2"/>
          <p:cNvSpPr>
            <a:spLocks noGrp="1"/>
          </p:cNvSpPr>
          <p:nvPr>
            <p:ph type="body" sz="quarter" idx="13" hasCustomPrompt="1"/>
          </p:nvPr>
        </p:nvSpPr>
        <p:spPr>
          <a:xfrm>
            <a:off x="1447800" y="762000"/>
            <a:ext cx="5410200" cy="609600"/>
          </a:xfrm>
          <a:noFill/>
          <a:ln>
            <a:noFill/>
          </a:ln>
        </p:spPr>
        <p:txBody>
          <a:bodyPr lIns="0" tIns="0" rIns="0" bIns="0">
            <a:normAutofit/>
          </a:bodyPr>
          <a:lstStyle>
            <a:lvl1pPr marL="0" indent="0">
              <a:buNone/>
              <a:defRPr sz="3200" b="1">
                <a:solidFill>
                  <a:srgbClr val="FFC000"/>
                </a:solidFill>
              </a:defRPr>
            </a:lvl1pPr>
          </a:lstStyle>
          <a:p>
            <a:pPr lvl="0"/>
            <a:r>
              <a:rPr lang="en-US" dirty="0"/>
              <a:t>National Defense</a:t>
            </a:r>
          </a:p>
        </p:txBody>
      </p:sp>
    </p:spTree>
    <p:extLst>
      <p:ext uri="{BB962C8B-B14F-4D97-AF65-F5344CB8AC3E}">
        <p14:creationId xmlns:p14="http://schemas.microsoft.com/office/powerpoint/2010/main" val="3555357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4"/>
          <p:cNvSpPr/>
          <p:nvPr userDrawn="1"/>
        </p:nvSpPr>
        <p:spPr>
          <a:xfrm>
            <a:off x="1371600" y="381000"/>
            <a:ext cx="2800831" cy="769441"/>
          </a:xfrm>
          <a:prstGeom prst="rect">
            <a:avLst/>
          </a:prstGeom>
        </p:spPr>
        <p:txBody>
          <a:bodyPr wrap="none">
            <a:spAutoFit/>
          </a:bodyPr>
          <a:lstStyle/>
          <a:p>
            <a:r>
              <a:rPr lang="en-US" sz="4400" b="1" dirty="0">
                <a:solidFill>
                  <a:prstClr val="white"/>
                </a:solidFill>
              </a:rPr>
              <a:t>Questions?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640" y="1823112"/>
            <a:ext cx="6553200" cy="4800600"/>
          </a:xfrm>
          <a:prstGeom prst="rect">
            <a:avLst/>
          </a:prstGeom>
        </p:spPr>
      </p:pic>
      <p:sp>
        <p:nvSpPr>
          <p:cNvPr id="7" name="Rectangle 6"/>
          <p:cNvSpPr/>
          <p:nvPr userDrawn="1"/>
        </p:nvSpPr>
        <p:spPr>
          <a:xfrm>
            <a:off x="1230576" y="1786762"/>
            <a:ext cx="6694224" cy="4884248"/>
          </a:xfrm>
          <a:prstGeom prst="rect">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394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right Info">
    <p:spTree>
      <p:nvGrpSpPr>
        <p:cNvPr id="1" name=""/>
        <p:cNvGrpSpPr/>
        <p:nvPr/>
      </p:nvGrpSpPr>
      <p:grpSpPr>
        <a:xfrm>
          <a:off x="0" y="0"/>
          <a:ext cx="0" cy="0"/>
          <a:chOff x="0" y="0"/>
          <a:chExt cx="0" cy="0"/>
        </a:xfrm>
      </p:grpSpPr>
      <p:sp>
        <p:nvSpPr>
          <p:cNvPr id="7" name="Rectangle 6"/>
          <p:cNvSpPr/>
          <p:nvPr userDrawn="1"/>
        </p:nvSpPr>
        <p:spPr bwMode="invGray">
          <a:xfrm>
            <a:off x="0" y="6048375"/>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371600" y="381000"/>
            <a:ext cx="5375767" cy="769441"/>
          </a:xfrm>
          <a:prstGeom prst="rect">
            <a:avLst/>
          </a:prstGeom>
        </p:spPr>
        <p:txBody>
          <a:bodyPr wrap="none">
            <a:spAutoFit/>
          </a:bodyPr>
          <a:lstStyle/>
          <a:p>
            <a:r>
              <a:rPr lang="en-US" sz="4400" b="1" dirty="0">
                <a:solidFill>
                  <a:prstClr val="white"/>
                </a:solidFill>
              </a:rPr>
              <a:t>Copyright Information</a:t>
            </a:r>
          </a:p>
        </p:txBody>
      </p:sp>
      <p:sp>
        <p:nvSpPr>
          <p:cNvPr id="2" name="Rectangle 1"/>
          <p:cNvSpPr/>
          <p:nvPr userDrawn="1"/>
        </p:nvSpPr>
        <p:spPr>
          <a:xfrm>
            <a:off x="0" y="1752600"/>
            <a:ext cx="9144000" cy="4191000"/>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userDrawn="1"/>
        </p:nvSpPr>
        <p:spPr>
          <a:xfrm>
            <a:off x="304800" y="2405152"/>
            <a:ext cx="8534400" cy="2354491"/>
          </a:xfrm>
          <a:prstGeom prst="rect">
            <a:avLst/>
          </a:prstGeom>
        </p:spPr>
        <p:txBody>
          <a:bodyPr wrap="square">
            <a:spAutoFit/>
          </a:bodyPr>
          <a:lstStyle/>
          <a:p>
            <a:pPr marL="352425">
              <a:spcAft>
                <a:spcPts val="1200"/>
              </a:spcAft>
              <a:buFont typeface="Wingdings 2" pitchFamily="18" charset="2"/>
              <a:buNone/>
              <a:defRPr/>
            </a:pPr>
            <a:r>
              <a:rPr lang="en-US" sz="3600" b="1" dirty="0">
                <a:solidFill>
                  <a:prstClr val="white"/>
                </a:solidFill>
              </a:rPr>
              <a:t>Images in this lesson were taken from: </a:t>
            </a:r>
          </a:p>
          <a:p>
            <a:pPr marL="1087438" lvl="2" indent="-320675">
              <a:lnSpc>
                <a:spcPct val="150000"/>
              </a:lnSpc>
              <a:spcAft>
                <a:spcPts val="600"/>
              </a:spcAft>
              <a:buFont typeface="Wingdings" pitchFamily="2" charset="2"/>
              <a:buChar char="§"/>
              <a:defRPr/>
            </a:pPr>
            <a:r>
              <a:rPr lang="en-US" sz="3200" dirty="0">
                <a:solidFill>
                  <a:prstClr val="white"/>
                </a:solidFill>
              </a:rPr>
              <a:t>Microsoft</a:t>
            </a:r>
            <a:r>
              <a:rPr lang="en-US" sz="3200" baseline="30000" dirty="0">
                <a:solidFill>
                  <a:prstClr val="white"/>
                </a:solidFill>
              </a:rPr>
              <a:t>©</a:t>
            </a:r>
            <a:r>
              <a:rPr lang="en-US" sz="3200" dirty="0">
                <a:solidFill>
                  <a:prstClr val="white"/>
                </a:solidFill>
              </a:rPr>
              <a:t> Clip Art Gallery</a:t>
            </a:r>
          </a:p>
          <a:p>
            <a:pPr marL="1087438" lvl="2" indent="-320675">
              <a:lnSpc>
                <a:spcPct val="150000"/>
              </a:lnSpc>
              <a:buFont typeface="Wingdings" pitchFamily="2" charset="2"/>
              <a:buChar char="§"/>
              <a:defRPr/>
            </a:pPr>
            <a:r>
              <a:rPr lang="en-US" sz="3200" dirty="0">
                <a:solidFill>
                  <a:prstClr val="white"/>
                </a:solidFill>
              </a:rPr>
              <a:t>NJROTC Curriculum</a:t>
            </a:r>
          </a:p>
        </p:txBody>
      </p:sp>
      <p:sp>
        <p:nvSpPr>
          <p:cNvPr id="6" name="Text Placeholder 5"/>
          <p:cNvSpPr>
            <a:spLocks noGrp="1"/>
          </p:cNvSpPr>
          <p:nvPr>
            <p:ph type="body" sz="quarter" idx="10"/>
          </p:nvPr>
        </p:nvSpPr>
        <p:spPr>
          <a:xfrm>
            <a:off x="685800" y="4581525"/>
            <a:ext cx="8153400" cy="1108075"/>
          </a:xfrm>
          <a:noFill/>
          <a:ln>
            <a:noFill/>
          </a:ln>
        </p:spPr>
        <p:txBody>
          <a:bodyPr>
            <a:normAutofit/>
          </a:bodyPr>
          <a:lstStyle>
            <a:lvl1pPr>
              <a:defRPr sz="3200"/>
            </a:lvl1pPr>
          </a:lstStyle>
          <a:p>
            <a:pPr lvl="0"/>
            <a:r>
              <a:rPr lang="en-US"/>
              <a:t>Click to edit Master text styles</a:t>
            </a:r>
          </a:p>
        </p:txBody>
      </p:sp>
    </p:spTree>
    <p:extLst>
      <p:ext uri="{BB962C8B-B14F-4D97-AF65-F5344CB8AC3E}">
        <p14:creationId xmlns:p14="http://schemas.microsoft.com/office/powerpoint/2010/main" val="65095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14" name="Rectangle 13"/>
          <p:cNvSpPr/>
          <p:nvPr userDrawn="1"/>
        </p:nvSpPr>
        <p:spPr>
          <a:xfrm>
            <a:off x="0" y="0"/>
            <a:ext cx="9144000" cy="5486400"/>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bwMode="invGray">
          <a:xfrm>
            <a:off x="0" y="5638800"/>
            <a:ext cx="9144000" cy="46038"/>
          </a:xfrm>
          <a:prstGeom prst="rect">
            <a:avLst/>
          </a:prstGeom>
          <a:solidFill>
            <a:srgbClr val="FFCC00"/>
          </a:solidFill>
          <a:ln w="50800" cap="flat" cmpd="sng" algn="ctr">
            <a:solidFill>
              <a:srgbClr val="FFC0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 name="Picture 16"/>
          <p:cNvPicPr>
            <a:picLocks noChangeAspect="1"/>
          </p:cNvPicPr>
          <p:nvPr userDrawn="1"/>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00400" y="508399"/>
            <a:ext cx="2557347" cy="2615801"/>
          </a:xfrm>
          <a:prstGeom prst="rect">
            <a:avLst/>
          </a:prstGeom>
        </p:spPr>
      </p:pic>
      <p:sp>
        <p:nvSpPr>
          <p:cNvPr id="2" name="Title 1"/>
          <p:cNvSpPr>
            <a:spLocks noGrp="1"/>
          </p:cNvSpPr>
          <p:nvPr>
            <p:ph type="ctrTitle"/>
          </p:nvPr>
        </p:nvSpPr>
        <p:spPr>
          <a:xfrm>
            <a:off x="685800" y="3657600"/>
            <a:ext cx="7772400" cy="1143000"/>
          </a:xfrm>
          <a:prstGeom prst="rect">
            <a:avLst/>
          </a:prstGeom>
        </p:spPr>
        <p:txBody>
          <a:bodyPr>
            <a:normAutofit/>
          </a:bodyPr>
          <a:lstStyle>
            <a:lvl1pPr>
              <a:defRPr sz="4800"/>
            </a:lvl1pPr>
          </a:lstStyle>
          <a:p>
            <a:r>
              <a:rPr lang="en-US" dirty="0"/>
              <a:t>Click to edit Master title style</a:t>
            </a:r>
          </a:p>
        </p:txBody>
      </p:sp>
    </p:spTree>
    <p:extLst>
      <p:ext uri="{BB962C8B-B14F-4D97-AF65-F5344CB8AC3E}">
        <p14:creationId xmlns:p14="http://schemas.microsoft.com/office/powerpoint/2010/main" val="1643545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arn To Do">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nchor="ctr">
            <a:normAutofit/>
          </a:bodyPr>
          <a:lstStyle>
            <a:lvl1pPr marL="0" indent="0">
              <a:buNone/>
              <a:defRPr sz="4000"/>
            </a:lvl1pPr>
          </a:lstStyle>
          <a:p>
            <a:pPr lvl="0"/>
            <a:r>
              <a:rPr lang="en-US"/>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371600" y="381000"/>
            <a:ext cx="6344878" cy="769441"/>
          </a:xfrm>
          <a:prstGeom prst="rect">
            <a:avLst/>
          </a:prstGeom>
        </p:spPr>
        <p:txBody>
          <a:bodyPr wrap="none">
            <a:spAutoFit/>
          </a:bodyPr>
          <a:lstStyle/>
          <a:p>
            <a:r>
              <a:rPr lang="en-US" sz="4400" b="1" dirty="0">
                <a:solidFill>
                  <a:prstClr val="white"/>
                </a:solidFill>
              </a:rPr>
              <a:t>What You Will Learn to Do</a:t>
            </a:r>
          </a:p>
        </p:txBody>
      </p:sp>
    </p:spTree>
    <p:extLst>
      <p:ext uri="{BB962C8B-B14F-4D97-AF65-F5344CB8AC3E}">
        <p14:creationId xmlns:p14="http://schemas.microsoft.com/office/powerpoint/2010/main" val="284817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lstStyle>
            <a:lvl1pPr marL="742950" indent="-742950">
              <a:buFont typeface="+mj-lt"/>
              <a:buAutoNum type="arabicPeriod"/>
              <a:defRPr/>
            </a:lvl1pPr>
            <a:lvl2pPr marL="971550" indent="-514350">
              <a:buFont typeface="+mj-lt"/>
              <a:buAutoNum type="arabicPeriod"/>
              <a:defRPr/>
            </a:lvl2pPr>
          </a:lstStyle>
          <a:p>
            <a:pPr lvl="0"/>
            <a:r>
              <a:rPr lang="en-US"/>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1371600" y="381000"/>
            <a:ext cx="2636812" cy="769441"/>
          </a:xfrm>
          <a:prstGeom prst="rect">
            <a:avLst/>
          </a:prstGeom>
        </p:spPr>
        <p:txBody>
          <a:bodyPr wrap="none">
            <a:spAutoFit/>
          </a:bodyPr>
          <a:lstStyle/>
          <a:p>
            <a:r>
              <a:rPr lang="en-US" sz="4400" b="1" dirty="0">
                <a:solidFill>
                  <a:schemeClr val="bg1"/>
                </a:solidFill>
              </a:rPr>
              <a:t>Objectives</a:t>
            </a:r>
          </a:p>
        </p:txBody>
      </p:sp>
    </p:spTree>
    <p:extLst>
      <p:ext uri="{BB962C8B-B14F-4D97-AF65-F5344CB8AC3E}">
        <p14:creationId xmlns:p14="http://schemas.microsoft.com/office/powerpoint/2010/main" val="1941395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1"/>
            <a:ext cx="9144000" cy="4343399"/>
          </a:xfrm>
          <a:ln>
            <a:noFill/>
          </a:ln>
        </p:spPr>
        <p:txBody>
          <a:bodyPr/>
          <a:lstStyle>
            <a:lvl1pPr marL="742950" indent="-742950">
              <a:buFont typeface="+mj-lt"/>
              <a:buAutoNum type="arabicPeriod"/>
              <a:defRPr/>
            </a:lvl1pPr>
            <a:lvl2pPr marL="971550" indent="-514350">
              <a:buFont typeface="+mj-lt"/>
              <a:buAutoNum type="arabicPeriod"/>
              <a:defRPr/>
            </a:lvl2pPr>
          </a:lstStyle>
          <a:p>
            <a:pPr lvl="0"/>
            <a:r>
              <a:rPr lang="en-US"/>
              <a:t>Click to edit Master text styles</a:t>
            </a:r>
          </a:p>
        </p:txBody>
      </p:sp>
      <p:sp>
        <p:nvSpPr>
          <p:cNvPr id="7" name="Rectangle 6"/>
          <p:cNvSpPr/>
          <p:nvPr userDrawn="1"/>
        </p:nvSpPr>
        <p:spPr bwMode="invGray">
          <a:xfrm>
            <a:off x="0" y="6096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371600" y="381000"/>
            <a:ext cx="2636812" cy="769441"/>
          </a:xfrm>
          <a:prstGeom prst="rect">
            <a:avLst/>
          </a:prstGeom>
        </p:spPr>
        <p:txBody>
          <a:bodyPr wrap="none">
            <a:spAutoFit/>
          </a:bodyPr>
          <a:lstStyle/>
          <a:p>
            <a:r>
              <a:rPr lang="en-US" sz="4400" b="1" dirty="0">
                <a:solidFill>
                  <a:prstClr val="white"/>
                </a:solidFill>
              </a:rPr>
              <a:t>Objectives</a:t>
            </a:r>
          </a:p>
        </p:txBody>
      </p:sp>
    </p:spTree>
    <p:extLst>
      <p:ext uri="{BB962C8B-B14F-4D97-AF65-F5344CB8AC3E}">
        <p14:creationId xmlns:p14="http://schemas.microsoft.com/office/powerpoint/2010/main" val="3017424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ey Terms Indicator">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a:solidFill>
                  <a:prstClr val="white"/>
                </a:solidFill>
              </a:rPr>
              <a:t>Key Terms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a:t>X-X</a:t>
            </a:r>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a:solidFill>
                  <a:prstClr val="white"/>
                </a:solidFill>
              </a:rPr>
              <a:t>CPS Key Term</a:t>
            </a:r>
          </a:p>
          <a:p>
            <a:pPr algn="ctr">
              <a:lnSpc>
                <a:spcPct val="125000"/>
              </a:lnSpc>
            </a:pPr>
            <a:r>
              <a:rPr lang="en-US" sz="4400" dirty="0">
                <a:solidFill>
                  <a:prstClr val="white"/>
                </a:solidFill>
              </a:rPr>
              <a:t>Questions</a:t>
            </a:r>
          </a:p>
        </p:txBody>
      </p:sp>
    </p:spTree>
    <p:extLst>
      <p:ext uri="{BB962C8B-B14F-4D97-AF65-F5344CB8AC3E}">
        <p14:creationId xmlns:p14="http://schemas.microsoft.com/office/powerpoint/2010/main" val="1544747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Terms Definitions">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a:solidFill>
                  <a:prstClr val="white"/>
                </a:solidFill>
              </a:rPr>
              <a:t>Key Terms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 Placeholder 7"/>
          <p:cNvSpPr>
            <a:spLocks noGrp="1"/>
          </p:cNvSpPr>
          <p:nvPr>
            <p:ph type="body" sz="quarter" idx="10" hasCustomPrompt="1"/>
          </p:nvPr>
        </p:nvSpPr>
        <p:spPr>
          <a:xfrm>
            <a:off x="533400" y="2057400"/>
            <a:ext cx="2115890" cy="3352800"/>
          </a:xfrm>
          <a:ln>
            <a:noFill/>
          </a:ln>
        </p:spPr>
        <p:txBody>
          <a:bodyPr lIns="182880" tIns="182880" rIns="182880" bIns="182880">
            <a:normAutofit/>
          </a:bodyPr>
          <a:lstStyle>
            <a:lvl1pPr>
              <a:lnSpc>
                <a:spcPct val="100000"/>
              </a:lnSpc>
              <a:spcAft>
                <a:spcPts val="1800"/>
              </a:spcAft>
              <a:buClr>
                <a:schemeClr val="bg1"/>
              </a:buClr>
              <a:defRPr sz="3200" u="none">
                <a:solidFill>
                  <a:srgbClr val="FFCC00"/>
                </a:solidFill>
              </a:defRPr>
            </a:lvl1pPr>
          </a:lstStyle>
          <a:p>
            <a:pPr lvl="0"/>
            <a:r>
              <a:rPr lang="en-US" dirty="0"/>
              <a:t>Term 1 -</a:t>
            </a:r>
          </a:p>
          <a:p>
            <a:pPr lvl="0"/>
            <a:r>
              <a:rPr lang="en-US" dirty="0"/>
              <a:t>Term 2 -</a:t>
            </a:r>
          </a:p>
          <a:p>
            <a:pPr lvl="0"/>
            <a:r>
              <a:rPr lang="en-US" dirty="0"/>
              <a:t>Term 3 -</a:t>
            </a:r>
          </a:p>
          <a:p>
            <a:pPr lvl="0"/>
            <a:r>
              <a:rPr lang="en-US" dirty="0"/>
              <a:t>Term 4 -</a:t>
            </a:r>
          </a:p>
        </p:txBody>
      </p:sp>
      <p:sp>
        <p:nvSpPr>
          <p:cNvPr id="12" name="Text Placeholder 7"/>
          <p:cNvSpPr>
            <a:spLocks noGrp="1"/>
          </p:cNvSpPr>
          <p:nvPr>
            <p:ph type="body" sz="quarter" idx="11" hasCustomPrompt="1"/>
          </p:nvPr>
        </p:nvSpPr>
        <p:spPr>
          <a:xfrm>
            <a:off x="2649290" y="2057400"/>
            <a:ext cx="6037510" cy="3352800"/>
          </a:xfrm>
          <a:ln>
            <a:noFill/>
          </a:ln>
        </p:spPr>
        <p:txBody>
          <a:bodyPr lIns="0" tIns="182880" rIns="182880" bIns="182880">
            <a:normAutofit/>
          </a:bodyPr>
          <a:lstStyle>
            <a:lvl1pPr marL="0" indent="0">
              <a:lnSpc>
                <a:spcPct val="100000"/>
              </a:lnSpc>
              <a:spcAft>
                <a:spcPts val="1800"/>
              </a:spcAft>
              <a:buClr>
                <a:schemeClr val="bg1"/>
              </a:buClr>
              <a:buNone/>
              <a:defRPr sz="3200" baseline="0">
                <a:solidFill>
                  <a:schemeClr val="bg1"/>
                </a:solidFill>
              </a:defRPr>
            </a:lvl1pPr>
          </a:lstStyle>
          <a:p>
            <a:pPr lvl="0"/>
            <a:r>
              <a:rPr lang="en-US" dirty="0"/>
              <a:t>Definition 1</a:t>
            </a:r>
          </a:p>
          <a:p>
            <a:pPr lvl="0"/>
            <a:r>
              <a:rPr lang="en-US" dirty="0"/>
              <a:t>Definition 2</a:t>
            </a:r>
          </a:p>
          <a:p>
            <a:pPr lvl="0"/>
            <a:r>
              <a:rPr lang="en-US" dirty="0"/>
              <a:t>Definition 3</a:t>
            </a:r>
          </a:p>
          <a:p>
            <a:pPr lvl="0"/>
            <a:r>
              <a:rPr lang="en-US" dirty="0"/>
              <a:t>Definition 4</a:t>
            </a:r>
          </a:p>
        </p:txBody>
      </p:sp>
    </p:spTree>
    <p:extLst>
      <p:ext uri="{BB962C8B-B14F-4D97-AF65-F5344CB8AC3E}">
        <p14:creationId xmlns:p14="http://schemas.microsoft.com/office/powerpoint/2010/main" val="21091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down)">
                                      <p:cBhvr>
                                        <p:cTn id="7" dur="500"/>
                                        <p:tgtEl>
                                          <p:spTgt spid="1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down)">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tmplLst>
          <p:tmpl>
            <p:tnLst>
              <p:par>
                <p:cTn presetID="2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 lvl="1">
            <p:tnLst>
              <p:par>
                <p:cTn presetID="22" presetClass="entr" presetSubtype="4"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down)">
                      <p:cBhvr>
                        <p:cTn dur="500"/>
                        <p:tgtEl>
                          <p:spTgt spid="12"/>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arm Up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896405" cy="769441"/>
          </a:xfrm>
          <a:prstGeom prst="rect">
            <a:avLst/>
          </a:prstGeom>
        </p:spPr>
        <p:txBody>
          <a:bodyPr wrap="none">
            <a:spAutoFit/>
          </a:bodyPr>
          <a:lstStyle/>
          <a:p>
            <a:r>
              <a:rPr lang="en-US" sz="4400" b="1" dirty="0">
                <a:solidFill>
                  <a:prstClr val="white"/>
                </a:solidFill>
              </a:rPr>
              <a:t>Warm Up Questions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a:t>X-X</a:t>
            </a:r>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a:solidFill>
                  <a:prstClr val="white"/>
                </a:solidFill>
              </a:rPr>
              <a:t>CPS Lesson</a:t>
            </a:r>
          </a:p>
          <a:p>
            <a:pPr algn="ctr">
              <a:lnSpc>
                <a:spcPct val="125000"/>
              </a:lnSpc>
            </a:pPr>
            <a:r>
              <a:rPr lang="en-US" sz="4400" dirty="0">
                <a:solidFill>
                  <a:prstClr val="white"/>
                </a:solidFill>
              </a:rPr>
              <a:t>Questions</a:t>
            </a:r>
          </a:p>
        </p:txBody>
      </p:sp>
    </p:spTree>
    <p:extLst>
      <p:ext uri="{BB962C8B-B14F-4D97-AF65-F5344CB8AC3E}">
        <p14:creationId xmlns:p14="http://schemas.microsoft.com/office/powerpoint/2010/main" val="1657133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pening Queestion">
    <p:spTree>
      <p:nvGrpSpPr>
        <p:cNvPr id="1" name=""/>
        <p:cNvGrpSpPr/>
        <p:nvPr/>
      </p:nvGrpSpPr>
      <p:grpSpPr>
        <a:xfrm>
          <a:off x="0" y="0"/>
          <a:ext cx="0" cy="0"/>
          <a:chOff x="0" y="0"/>
          <a:chExt cx="0" cy="0"/>
        </a:xfrm>
      </p:grpSpPr>
      <p:sp>
        <p:nvSpPr>
          <p:cNvPr id="4" name="Rectangle 3"/>
          <p:cNvSpPr/>
          <p:nvPr userDrawn="1"/>
        </p:nvSpPr>
        <p:spPr>
          <a:xfrm>
            <a:off x="1371600" y="381000"/>
            <a:ext cx="4423070" cy="769441"/>
          </a:xfrm>
          <a:prstGeom prst="rect">
            <a:avLst/>
          </a:prstGeom>
        </p:spPr>
        <p:txBody>
          <a:bodyPr wrap="none">
            <a:spAutoFit/>
          </a:bodyPr>
          <a:lstStyle/>
          <a:p>
            <a:r>
              <a:rPr lang="en-US" sz="4400" b="1" dirty="0">
                <a:solidFill>
                  <a:prstClr val="white"/>
                </a:solidFill>
              </a:rPr>
              <a:t>Opening Question</a:t>
            </a: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a:t>Text for opening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713" y="1752600"/>
            <a:ext cx="4103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59403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eck On Learning Indicator">
    <p:spTree>
      <p:nvGrpSpPr>
        <p:cNvPr id="1" name=""/>
        <p:cNvGrpSpPr/>
        <p:nvPr/>
      </p:nvGrpSpPr>
      <p:grpSpPr>
        <a:xfrm>
          <a:off x="0" y="0"/>
          <a:ext cx="0" cy="0"/>
          <a:chOff x="0" y="0"/>
          <a:chExt cx="0" cy="0"/>
        </a:xfrm>
      </p:grpSpPr>
      <p:sp>
        <p:nvSpPr>
          <p:cNvPr id="4" name="Rectangle 3"/>
          <p:cNvSpPr/>
          <p:nvPr userDrawn="1"/>
        </p:nvSpPr>
        <p:spPr>
          <a:xfrm>
            <a:off x="1371600" y="381000"/>
            <a:ext cx="7013523" cy="769441"/>
          </a:xfrm>
          <a:prstGeom prst="rect">
            <a:avLst/>
          </a:prstGeom>
        </p:spPr>
        <p:txBody>
          <a:bodyPr wrap="none">
            <a:spAutoFit/>
          </a:bodyPr>
          <a:lstStyle/>
          <a:p>
            <a:r>
              <a:rPr lang="en-US" sz="4400" b="1" dirty="0">
                <a:solidFill>
                  <a:prstClr val="white"/>
                </a:solidFill>
              </a:rPr>
              <a:t>Check On Learning Questions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a:t>X-X</a:t>
            </a:r>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a:solidFill>
                  <a:prstClr val="white"/>
                </a:solidFill>
              </a:rPr>
              <a:t>CPS Lesson</a:t>
            </a:r>
          </a:p>
          <a:p>
            <a:pPr algn="ctr">
              <a:lnSpc>
                <a:spcPct val="125000"/>
              </a:lnSpc>
            </a:pPr>
            <a:r>
              <a:rPr lang="en-US" sz="4400" dirty="0">
                <a:solidFill>
                  <a:prstClr val="white"/>
                </a:solidFill>
              </a:rPr>
              <a:t>Question</a:t>
            </a:r>
          </a:p>
        </p:txBody>
      </p:sp>
    </p:spTree>
    <p:extLst>
      <p:ext uri="{BB962C8B-B14F-4D97-AF65-F5344CB8AC3E}">
        <p14:creationId xmlns:p14="http://schemas.microsoft.com/office/powerpoint/2010/main" val="2006099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339714" cy="769441"/>
          </a:xfrm>
          <a:prstGeom prst="rect">
            <a:avLst/>
          </a:prstGeom>
        </p:spPr>
        <p:txBody>
          <a:bodyPr wrap="none">
            <a:spAutoFit/>
          </a:bodyPr>
          <a:lstStyle/>
          <a:p>
            <a:r>
              <a:rPr lang="en-US" sz="4400" b="1" dirty="0">
                <a:solidFill>
                  <a:prstClr val="white"/>
                </a:solidFill>
              </a:rPr>
              <a:t>Closing Questions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11" name="Text Placeholder 10"/>
          <p:cNvSpPr>
            <a:spLocks noGrp="1"/>
          </p:cNvSpPr>
          <p:nvPr>
            <p:ph type="body" sz="quarter" idx="10" hasCustomPrompt="1"/>
          </p:nvPr>
        </p:nvSpPr>
        <p:spPr>
          <a:xfrm>
            <a:off x="4419600" y="4343400"/>
            <a:ext cx="2743200" cy="1066800"/>
          </a:xfrm>
          <a:noFill/>
          <a:ln>
            <a:noFill/>
          </a:ln>
        </p:spPr>
        <p:txBody>
          <a:bodyPr>
            <a:noAutofit/>
          </a:bodyPr>
          <a:lstStyle>
            <a:lvl1pPr marL="0" indent="0" algn="ctr">
              <a:buNone/>
              <a:defRPr sz="4400"/>
            </a:lvl1pPr>
          </a:lstStyle>
          <a:p>
            <a:pPr lvl="0"/>
            <a:r>
              <a:rPr lang="en-US" dirty="0"/>
              <a:t>X-X</a:t>
            </a:r>
          </a:p>
        </p:txBody>
      </p:sp>
      <p:sp>
        <p:nvSpPr>
          <p:cNvPr id="9" name="Rectangle 8"/>
          <p:cNvSpPr/>
          <p:nvPr userDrawn="1"/>
        </p:nvSpPr>
        <p:spPr>
          <a:xfrm>
            <a:off x="3926980" y="2819400"/>
            <a:ext cx="3693020" cy="1785104"/>
          </a:xfrm>
          <a:prstGeom prst="rect">
            <a:avLst/>
          </a:prstGeom>
        </p:spPr>
        <p:txBody>
          <a:bodyPr wrap="square">
            <a:spAutoFit/>
          </a:bodyPr>
          <a:lstStyle/>
          <a:p>
            <a:pPr algn="ctr">
              <a:lnSpc>
                <a:spcPct val="125000"/>
              </a:lnSpc>
            </a:pPr>
            <a:r>
              <a:rPr lang="en-US" sz="4400" dirty="0">
                <a:solidFill>
                  <a:prstClr val="white"/>
                </a:solidFill>
              </a:rPr>
              <a:t>CPS Lesson</a:t>
            </a:r>
          </a:p>
          <a:p>
            <a:pPr algn="ctr">
              <a:lnSpc>
                <a:spcPct val="125000"/>
              </a:lnSpc>
            </a:pPr>
            <a:r>
              <a:rPr lang="en-US" sz="4400" dirty="0">
                <a:solidFill>
                  <a:prstClr val="white"/>
                </a:solidFill>
              </a:rPr>
              <a:t>Questions</a:t>
            </a:r>
          </a:p>
        </p:txBody>
      </p:sp>
    </p:spTree>
    <p:extLst>
      <p:ext uri="{BB962C8B-B14F-4D97-AF65-F5344CB8AC3E}">
        <p14:creationId xmlns:p14="http://schemas.microsoft.com/office/powerpoint/2010/main" val="2522368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view Queestion">
    <p:spTree>
      <p:nvGrpSpPr>
        <p:cNvPr id="1" name=""/>
        <p:cNvGrpSpPr/>
        <p:nvPr/>
      </p:nvGrpSpPr>
      <p:grpSpPr>
        <a:xfrm>
          <a:off x="0" y="0"/>
          <a:ext cx="0" cy="0"/>
          <a:chOff x="0" y="0"/>
          <a:chExt cx="0" cy="0"/>
        </a:xfrm>
      </p:grpSpPr>
      <p:sp>
        <p:nvSpPr>
          <p:cNvPr id="4" name="Rectangle 3"/>
          <p:cNvSpPr/>
          <p:nvPr userDrawn="1"/>
        </p:nvSpPr>
        <p:spPr>
          <a:xfrm>
            <a:off x="1371600" y="381000"/>
            <a:ext cx="4139979" cy="769441"/>
          </a:xfrm>
          <a:prstGeom prst="rect">
            <a:avLst/>
          </a:prstGeom>
        </p:spPr>
        <p:txBody>
          <a:bodyPr wrap="none">
            <a:spAutoFit/>
          </a:bodyPr>
          <a:lstStyle/>
          <a:p>
            <a:r>
              <a:rPr lang="en-US" sz="4400" b="1" dirty="0">
                <a:solidFill>
                  <a:prstClr val="white"/>
                </a:solidFill>
              </a:rPr>
              <a:t>Review Question</a:t>
            </a: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a:t>Text for review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713" y="1752600"/>
            <a:ext cx="41036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2880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Rectangle 1"/>
          <p:cNvSpPr/>
          <p:nvPr userDrawn="1"/>
        </p:nvSpPr>
        <p:spPr>
          <a:xfrm>
            <a:off x="152401" y="1757855"/>
            <a:ext cx="8823432" cy="4953000"/>
          </a:xfrm>
          <a:prstGeom prst="rect">
            <a:avLst/>
          </a:prstGeom>
          <a:solidFill>
            <a:srgbClr val="00133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sz="quarter" idx="12" hasCustomPrompt="1"/>
          </p:nvPr>
        </p:nvSpPr>
        <p:spPr>
          <a:xfrm>
            <a:off x="1447800" y="152400"/>
            <a:ext cx="7315200" cy="609600"/>
          </a:xfrm>
          <a:noFill/>
          <a:ln>
            <a:noFill/>
          </a:ln>
        </p:spPr>
        <p:txBody>
          <a:bodyPr lIns="0" tIns="0" rIns="0" bIns="0"/>
          <a:lstStyle>
            <a:lvl1pPr marL="0" indent="0">
              <a:buNone/>
              <a:defRPr b="1" baseline="0"/>
            </a:lvl1pPr>
          </a:lstStyle>
          <a:p>
            <a:pPr lvl="0"/>
            <a:r>
              <a:rPr lang="en-US" dirty="0"/>
              <a:t>NJROTC and Your Future</a:t>
            </a:r>
          </a:p>
        </p:txBody>
      </p:sp>
      <p:sp>
        <p:nvSpPr>
          <p:cNvPr id="9" name="Text Placeholder 2"/>
          <p:cNvSpPr>
            <a:spLocks noGrp="1"/>
          </p:cNvSpPr>
          <p:nvPr>
            <p:ph type="body" sz="quarter" idx="13" hasCustomPrompt="1"/>
          </p:nvPr>
        </p:nvSpPr>
        <p:spPr>
          <a:xfrm>
            <a:off x="1447800" y="762000"/>
            <a:ext cx="5410200" cy="609600"/>
          </a:xfrm>
          <a:noFill/>
          <a:ln>
            <a:noFill/>
          </a:ln>
        </p:spPr>
        <p:txBody>
          <a:bodyPr lIns="0" tIns="0" rIns="0" bIns="0">
            <a:normAutofit/>
          </a:bodyPr>
          <a:lstStyle>
            <a:lvl1pPr marL="0" indent="0">
              <a:buNone/>
              <a:defRPr sz="3200" b="1">
                <a:solidFill>
                  <a:srgbClr val="FFC000"/>
                </a:solidFill>
              </a:defRPr>
            </a:lvl1pPr>
          </a:lstStyle>
          <a:p>
            <a:pPr lvl="0"/>
            <a:r>
              <a:rPr lang="en-US" dirty="0"/>
              <a:t>National Defense</a:t>
            </a:r>
          </a:p>
        </p:txBody>
      </p:sp>
    </p:spTree>
    <p:extLst>
      <p:ext uri="{BB962C8B-B14F-4D97-AF65-F5344CB8AC3E}">
        <p14:creationId xmlns:p14="http://schemas.microsoft.com/office/powerpoint/2010/main" val="2527892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Rectangle 4"/>
          <p:cNvSpPr/>
          <p:nvPr userDrawn="1"/>
        </p:nvSpPr>
        <p:spPr>
          <a:xfrm>
            <a:off x="1371600" y="381000"/>
            <a:ext cx="2800831" cy="769441"/>
          </a:xfrm>
          <a:prstGeom prst="rect">
            <a:avLst/>
          </a:prstGeom>
        </p:spPr>
        <p:txBody>
          <a:bodyPr wrap="none">
            <a:spAutoFit/>
          </a:bodyPr>
          <a:lstStyle/>
          <a:p>
            <a:r>
              <a:rPr lang="en-US" sz="4400" b="1" dirty="0">
                <a:solidFill>
                  <a:prstClr val="white"/>
                </a:solidFill>
              </a:rPr>
              <a:t>Questions?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640" y="1823112"/>
            <a:ext cx="6553200" cy="4800600"/>
          </a:xfrm>
          <a:prstGeom prst="rect">
            <a:avLst/>
          </a:prstGeom>
        </p:spPr>
      </p:pic>
      <p:sp>
        <p:nvSpPr>
          <p:cNvPr id="7" name="Rectangle 6"/>
          <p:cNvSpPr/>
          <p:nvPr userDrawn="1"/>
        </p:nvSpPr>
        <p:spPr>
          <a:xfrm>
            <a:off x="1230576" y="1786762"/>
            <a:ext cx="6694224" cy="4884248"/>
          </a:xfrm>
          <a:prstGeom prst="rect">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4156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 Terms Indicator">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a:solidFill>
                  <a:schemeClr val="bg1"/>
                </a:solidFill>
              </a:rPr>
              <a:t>Key Terms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a:solidFill>
                  <a:schemeClr val="bg1"/>
                </a:solidFill>
              </a:rPr>
              <a:t>CPS Lesson Questions </a:t>
            </a:r>
            <a:r>
              <a:rPr lang="en-US" dirty="0"/>
              <a:t>X-X</a:t>
            </a:r>
          </a:p>
        </p:txBody>
      </p:sp>
    </p:spTree>
    <p:extLst>
      <p:ext uri="{BB962C8B-B14F-4D97-AF65-F5344CB8AC3E}">
        <p14:creationId xmlns:p14="http://schemas.microsoft.com/office/powerpoint/2010/main" val="2862448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pyright Info">
    <p:spTree>
      <p:nvGrpSpPr>
        <p:cNvPr id="1" name=""/>
        <p:cNvGrpSpPr/>
        <p:nvPr/>
      </p:nvGrpSpPr>
      <p:grpSpPr>
        <a:xfrm>
          <a:off x="0" y="0"/>
          <a:ext cx="0" cy="0"/>
          <a:chOff x="0" y="0"/>
          <a:chExt cx="0" cy="0"/>
        </a:xfrm>
      </p:grpSpPr>
      <p:sp>
        <p:nvSpPr>
          <p:cNvPr id="7" name="Rectangle 6"/>
          <p:cNvSpPr/>
          <p:nvPr userDrawn="1"/>
        </p:nvSpPr>
        <p:spPr bwMode="invGray">
          <a:xfrm>
            <a:off x="0" y="6048375"/>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371600" y="381000"/>
            <a:ext cx="5375767" cy="769441"/>
          </a:xfrm>
          <a:prstGeom prst="rect">
            <a:avLst/>
          </a:prstGeom>
        </p:spPr>
        <p:txBody>
          <a:bodyPr wrap="none">
            <a:spAutoFit/>
          </a:bodyPr>
          <a:lstStyle/>
          <a:p>
            <a:r>
              <a:rPr lang="en-US" sz="4400" b="1" dirty="0">
                <a:solidFill>
                  <a:prstClr val="white"/>
                </a:solidFill>
              </a:rPr>
              <a:t>Copyright Information</a:t>
            </a:r>
          </a:p>
        </p:txBody>
      </p:sp>
      <p:sp>
        <p:nvSpPr>
          <p:cNvPr id="2" name="Rectangle 1"/>
          <p:cNvSpPr/>
          <p:nvPr userDrawn="1"/>
        </p:nvSpPr>
        <p:spPr>
          <a:xfrm>
            <a:off x="0" y="1752600"/>
            <a:ext cx="9144000" cy="4191000"/>
          </a:xfrm>
          <a:prstGeom prst="rect">
            <a:avLst/>
          </a:prstGeom>
          <a:solidFill>
            <a:srgbClr val="001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userDrawn="1"/>
        </p:nvSpPr>
        <p:spPr>
          <a:xfrm>
            <a:off x="304800" y="2405152"/>
            <a:ext cx="8534400" cy="2354491"/>
          </a:xfrm>
          <a:prstGeom prst="rect">
            <a:avLst/>
          </a:prstGeom>
        </p:spPr>
        <p:txBody>
          <a:bodyPr wrap="square">
            <a:spAutoFit/>
          </a:bodyPr>
          <a:lstStyle/>
          <a:p>
            <a:pPr marL="352425">
              <a:spcAft>
                <a:spcPts val="1200"/>
              </a:spcAft>
              <a:buFont typeface="Wingdings 2" pitchFamily="18" charset="2"/>
              <a:buNone/>
              <a:defRPr/>
            </a:pPr>
            <a:r>
              <a:rPr lang="en-US" sz="3600" b="1" dirty="0">
                <a:solidFill>
                  <a:prstClr val="white"/>
                </a:solidFill>
              </a:rPr>
              <a:t>Images in this lesson were taken from: </a:t>
            </a:r>
          </a:p>
          <a:p>
            <a:pPr marL="1087438" lvl="2" indent="-320675">
              <a:lnSpc>
                <a:spcPct val="150000"/>
              </a:lnSpc>
              <a:spcAft>
                <a:spcPts val="600"/>
              </a:spcAft>
              <a:buFont typeface="Wingdings" pitchFamily="2" charset="2"/>
              <a:buChar char="§"/>
              <a:defRPr/>
            </a:pPr>
            <a:r>
              <a:rPr lang="en-US" sz="3200" dirty="0">
                <a:solidFill>
                  <a:prstClr val="white"/>
                </a:solidFill>
              </a:rPr>
              <a:t>Microsoft</a:t>
            </a:r>
            <a:r>
              <a:rPr lang="en-US" sz="3200" baseline="30000" dirty="0">
                <a:solidFill>
                  <a:prstClr val="white"/>
                </a:solidFill>
              </a:rPr>
              <a:t>©</a:t>
            </a:r>
            <a:r>
              <a:rPr lang="en-US" sz="3200" dirty="0">
                <a:solidFill>
                  <a:prstClr val="white"/>
                </a:solidFill>
              </a:rPr>
              <a:t> Clip Art Gallery</a:t>
            </a:r>
          </a:p>
          <a:p>
            <a:pPr marL="1087438" lvl="2" indent="-320675">
              <a:lnSpc>
                <a:spcPct val="150000"/>
              </a:lnSpc>
              <a:buFont typeface="Wingdings" pitchFamily="2" charset="2"/>
              <a:buChar char="§"/>
              <a:defRPr/>
            </a:pPr>
            <a:r>
              <a:rPr lang="en-US" sz="3200" dirty="0">
                <a:solidFill>
                  <a:prstClr val="white"/>
                </a:solidFill>
              </a:rPr>
              <a:t>NJROTC Curriculum</a:t>
            </a:r>
          </a:p>
        </p:txBody>
      </p:sp>
      <p:sp>
        <p:nvSpPr>
          <p:cNvPr id="6" name="Text Placeholder 5"/>
          <p:cNvSpPr>
            <a:spLocks noGrp="1"/>
          </p:cNvSpPr>
          <p:nvPr>
            <p:ph type="body" sz="quarter" idx="10"/>
          </p:nvPr>
        </p:nvSpPr>
        <p:spPr>
          <a:xfrm>
            <a:off x="685800" y="4581525"/>
            <a:ext cx="8153400" cy="1108075"/>
          </a:xfrm>
          <a:noFill/>
          <a:ln>
            <a:noFill/>
          </a:ln>
        </p:spPr>
        <p:txBody>
          <a:bodyPr>
            <a:normAutofit/>
          </a:bodyPr>
          <a:lstStyle>
            <a:lvl1pPr>
              <a:defRPr sz="3200"/>
            </a:lvl1pPr>
          </a:lstStyle>
          <a:p>
            <a:pPr lvl="0"/>
            <a:r>
              <a:rPr lang="en-US"/>
              <a:t>Click to edit Master text styles</a:t>
            </a:r>
          </a:p>
        </p:txBody>
      </p:sp>
    </p:spTree>
    <p:extLst>
      <p:ext uri="{BB962C8B-B14F-4D97-AF65-F5344CB8AC3E}">
        <p14:creationId xmlns:p14="http://schemas.microsoft.com/office/powerpoint/2010/main" val="974364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45702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a:t>(Question Code)</a:t>
            </a:r>
          </a:p>
        </p:txBody>
      </p:sp>
      <p:pic>
        <p:nvPicPr>
          <p:cNvPr id="7" name="Picture 2" descr="https://cdn3.iconfinder.com/data/icons/award-and-trohpy/78/Award_ribbon_cup-05-512.png">
            <a:hlinkClick r:id="rId2" action="ppaction://hlinksldjump"/>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4" action="ppaction://hlinksldjump"/>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a:hlinkClick r:id="rId6" action="ppaction://hlinksldjump"/>
          </p:cNvPr>
          <p:cNvPicPr>
            <a:picLocks noChangeAspect="1"/>
          </p:cNvPicPr>
          <p:nvPr userDrawn="1"/>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a:hlinkClick r:id="rId8" action="ppaction://hlinksldjump"/>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3916350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a:t>(Question Code)</a:t>
            </a:r>
          </a:p>
        </p:txBody>
      </p:sp>
      <p:pic>
        <p:nvPicPr>
          <p:cNvPr id="7" name="Picture 2" descr="https://cdn3.iconfinder.com/data/icons/award-and-trohpy/78/Award_ribbon_cup-05-512.png">
            <a:hlinkClick r:id="rId2" action="ppaction://hlinksldjump"/>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944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Autofit/>
          </a:bodyPr>
          <a:lstStyle>
            <a:lvl1pPr marL="0" indent="0" algn="r">
              <a:buNone/>
              <a:defRPr sz="1800"/>
            </a:lvl1pPr>
          </a:lstStyle>
          <a:p>
            <a:r>
              <a:rPr lang="en-US" dirty="0"/>
              <a:t>(Question Code)</a:t>
            </a:r>
          </a:p>
        </p:txBody>
      </p:sp>
    </p:spTree>
    <p:extLst>
      <p:ext uri="{BB962C8B-B14F-4D97-AF65-F5344CB8AC3E}">
        <p14:creationId xmlns:p14="http://schemas.microsoft.com/office/powerpoint/2010/main" val="1396503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53469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24997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p:cNvPicPr>
            <a:picLocks noChangeAspect="1"/>
          </p:cNvPicPr>
          <p:nvPr userDrawn="1"/>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723917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4583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spTree>
    <p:extLst>
      <p:ext uri="{BB962C8B-B14F-4D97-AF65-F5344CB8AC3E}">
        <p14:creationId xmlns:p14="http://schemas.microsoft.com/office/powerpoint/2010/main" val="1669381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Terms Definitions">
    <p:spTree>
      <p:nvGrpSpPr>
        <p:cNvPr id="1" name=""/>
        <p:cNvGrpSpPr/>
        <p:nvPr/>
      </p:nvGrpSpPr>
      <p:grpSpPr>
        <a:xfrm>
          <a:off x="0" y="0"/>
          <a:ext cx="0" cy="0"/>
          <a:chOff x="0" y="0"/>
          <a:chExt cx="0" cy="0"/>
        </a:xfrm>
      </p:grpSpPr>
      <p:sp>
        <p:nvSpPr>
          <p:cNvPr id="4" name="Rectangle 3"/>
          <p:cNvSpPr/>
          <p:nvPr userDrawn="1"/>
        </p:nvSpPr>
        <p:spPr>
          <a:xfrm>
            <a:off x="1371600" y="381000"/>
            <a:ext cx="2555380" cy="769441"/>
          </a:xfrm>
          <a:prstGeom prst="rect">
            <a:avLst/>
          </a:prstGeom>
        </p:spPr>
        <p:txBody>
          <a:bodyPr wrap="none">
            <a:spAutoFit/>
          </a:bodyPr>
          <a:lstStyle/>
          <a:p>
            <a:r>
              <a:rPr lang="en-US" sz="4400" b="1" dirty="0">
                <a:solidFill>
                  <a:schemeClr val="bg1"/>
                </a:solidFill>
              </a:rPr>
              <a:t>Key Terms</a:t>
            </a:r>
          </a:p>
        </p:txBody>
      </p:sp>
      <p:sp>
        <p:nvSpPr>
          <p:cNvPr id="2" name="Rectangle 1"/>
          <p:cNvSpPr/>
          <p:nvPr userDrawn="1"/>
        </p:nvSpPr>
        <p:spPr>
          <a:xfrm>
            <a:off x="3529887" y="3244334"/>
            <a:ext cx="2084225" cy="369332"/>
          </a:xfrm>
          <a:prstGeom prst="rect">
            <a:avLst/>
          </a:prstGeom>
        </p:spPr>
        <p:txBody>
          <a:bodyPr wrap="none">
            <a:spAutoFit/>
          </a:bodyPr>
          <a:lstStyle/>
          <a:p>
            <a:r>
              <a:rPr lang="en-US" dirty="0">
                <a:solidFill>
                  <a:schemeClr val="bg1"/>
                </a:solidFill>
              </a:rPr>
              <a:t>		</a:t>
            </a:r>
            <a:r>
              <a:rPr lang="en-US" dirty="0"/>
              <a:t> </a:t>
            </a: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7167" y="1704975"/>
            <a:ext cx="8729663"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34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29835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02205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graphicFrame>
        <p:nvGraphicFramePr>
          <p:cNvPr id="4" name="TPChart" hidden="1"/>
          <p:cNvGraphicFramePr/>
          <p:nvPr userDrawn="1">
            <p:extLst>
              <p:ext uri="{D42A27DB-BD31-4B8C-83A1-F6EECF244321}">
                <p14:modId xmlns:p14="http://schemas.microsoft.com/office/powerpoint/2010/main" val="157540585"/>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06344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35327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p:cNvPicPr>
            <a:picLocks noChangeAspect="1"/>
          </p:cNvPicPr>
          <p:nvPr userDrawn="1"/>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3744848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470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spTree>
    <p:extLst>
      <p:ext uri="{BB962C8B-B14F-4D97-AF65-F5344CB8AC3E}">
        <p14:creationId xmlns:p14="http://schemas.microsoft.com/office/powerpoint/2010/main" val="539249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25972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686380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graphicFrame>
        <p:nvGraphicFramePr>
          <p:cNvPr id="4" name="TPChart" hidden="1"/>
          <p:cNvGraphicFramePr/>
          <p:nvPr userDrawn="1">
            <p:extLst>
              <p:ext uri="{D42A27DB-BD31-4B8C-83A1-F6EECF244321}">
                <p14:modId xmlns:p14="http://schemas.microsoft.com/office/powerpoint/2010/main" val="627716382"/>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729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rm Up Question Indicator">
    <p:spTree>
      <p:nvGrpSpPr>
        <p:cNvPr id="1" name=""/>
        <p:cNvGrpSpPr/>
        <p:nvPr/>
      </p:nvGrpSpPr>
      <p:grpSpPr>
        <a:xfrm>
          <a:off x="0" y="0"/>
          <a:ext cx="0" cy="0"/>
          <a:chOff x="0" y="0"/>
          <a:chExt cx="0" cy="0"/>
        </a:xfrm>
      </p:grpSpPr>
      <p:sp>
        <p:nvSpPr>
          <p:cNvPr id="4" name="Rectangle 3"/>
          <p:cNvSpPr/>
          <p:nvPr userDrawn="1"/>
        </p:nvSpPr>
        <p:spPr>
          <a:xfrm>
            <a:off x="1371600" y="381000"/>
            <a:ext cx="4896405" cy="769441"/>
          </a:xfrm>
          <a:prstGeom prst="rect">
            <a:avLst/>
          </a:prstGeom>
        </p:spPr>
        <p:txBody>
          <a:bodyPr wrap="none">
            <a:spAutoFit/>
          </a:bodyPr>
          <a:lstStyle/>
          <a:p>
            <a:r>
              <a:rPr lang="en-US" sz="4400" b="1" dirty="0">
                <a:solidFill>
                  <a:schemeClr val="bg1"/>
                </a:solidFill>
              </a:rPr>
              <a:t>Warm</a:t>
            </a:r>
            <a:r>
              <a:rPr lang="en-US" sz="4400" b="1" baseline="0" dirty="0">
                <a:solidFill>
                  <a:schemeClr val="bg1"/>
                </a:solidFill>
              </a:rPr>
              <a:t> Up Questions</a:t>
            </a:r>
            <a:endParaRPr lang="en-US" sz="4400" b="1" dirty="0">
              <a:solidFill>
                <a:schemeClr val="bg1"/>
              </a:solidFill>
            </a:endParaRP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a:solidFill>
                  <a:schemeClr val="bg1"/>
                </a:solidFill>
              </a:rPr>
              <a:t>CPS Lesson Questions </a:t>
            </a:r>
            <a:r>
              <a:rPr lang="en-US" dirty="0"/>
              <a:t>X-X</a:t>
            </a:r>
          </a:p>
        </p:txBody>
      </p:sp>
    </p:spTree>
    <p:extLst>
      <p:ext uri="{BB962C8B-B14F-4D97-AF65-F5344CB8AC3E}">
        <p14:creationId xmlns:p14="http://schemas.microsoft.com/office/powerpoint/2010/main" val="24599375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28759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p:cNvPicPr>
            <a:picLocks noChangeAspect="1"/>
          </p:cNvPicPr>
          <p:nvPr userDrawn="1"/>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16392270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3998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spTree>
    <p:extLst>
      <p:ext uri="{BB962C8B-B14F-4D97-AF65-F5344CB8AC3E}">
        <p14:creationId xmlns:p14="http://schemas.microsoft.com/office/powerpoint/2010/main" val="5129115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238393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49446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graphicFrame>
        <p:nvGraphicFramePr>
          <p:cNvPr id="4" name="TPChart" hidden="1"/>
          <p:cNvGraphicFramePr/>
          <p:nvPr userDrawn="1">
            <p:extLst>
              <p:ext uri="{D42A27DB-BD31-4B8C-83A1-F6EECF244321}">
                <p14:modId xmlns:p14="http://schemas.microsoft.com/office/powerpoint/2010/main" val="3276062336"/>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0078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84086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p:cNvPicPr>
            <a:picLocks noChangeAspect="1"/>
          </p:cNvPicPr>
          <p:nvPr userDrawn="1"/>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32218813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180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 Queestion">
    <p:spTree>
      <p:nvGrpSpPr>
        <p:cNvPr id="1" name=""/>
        <p:cNvGrpSpPr/>
        <p:nvPr/>
      </p:nvGrpSpPr>
      <p:grpSpPr>
        <a:xfrm>
          <a:off x="0" y="0"/>
          <a:ext cx="0" cy="0"/>
          <a:chOff x="0" y="0"/>
          <a:chExt cx="0" cy="0"/>
        </a:xfrm>
      </p:grpSpPr>
      <p:sp>
        <p:nvSpPr>
          <p:cNvPr id="4" name="Rectangle 3"/>
          <p:cNvSpPr/>
          <p:nvPr userDrawn="1"/>
        </p:nvSpPr>
        <p:spPr>
          <a:xfrm>
            <a:off x="1371600" y="381000"/>
            <a:ext cx="4423070" cy="769441"/>
          </a:xfrm>
          <a:prstGeom prst="rect">
            <a:avLst/>
          </a:prstGeom>
        </p:spPr>
        <p:txBody>
          <a:bodyPr wrap="none">
            <a:spAutoFit/>
          </a:bodyPr>
          <a:lstStyle/>
          <a:p>
            <a:r>
              <a:rPr lang="en-US" sz="4400" b="1" dirty="0">
                <a:solidFill>
                  <a:schemeClr val="bg1"/>
                </a:solidFill>
              </a:rPr>
              <a:t>Opening Question</a:t>
            </a:r>
          </a:p>
        </p:txBody>
      </p:sp>
      <p:sp>
        <p:nvSpPr>
          <p:cNvPr id="3" name="Content Placeholder 2"/>
          <p:cNvSpPr>
            <a:spLocks noGrp="1"/>
          </p:cNvSpPr>
          <p:nvPr>
            <p:ph sz="quarter" idx="10" hasCustomPrompt="1"/>
          </p:nvPr>
        </p:nvSpPr>
        <p:spPr>
          <a:xfrm>
            <a:off x="304800" y="1828800"/>
            <a:ext cx="4191000" cy="4495800"/>
          </a:xfrm>
        </p:spPr>
        <p:txBody>
          <a:bodyPr lIns="274320" tIns="274320" rIns="274320" bIns="274320" anchor="ctr">
            <a:normAutofit/>
          </a:bodyPr>
          <a:lstStyle>
            <a:lvl1pPr marL="0" indent="0">
              <a:buNone/>
              <a:defRPr sz="3600" baseline="0"/>
            </a:lvl1pPr>
          </a:lstStyle>
          <a:p>
            <a:pPr lvl="0"/>
            <a:r>
              <a:rPr lang="en-US" dirty="0"/>
              <a:t>Text for opening question here…</a:t>
            </a:r>
          </a:p>
        </p:txBody>
      </p:sp>
      <p:pic>
        <p:nvPicPr>
          <p:cNvPr id="9"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1752600"/>
            <a:ext cx="58674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6675" y="6343650"/>
            <a:ext cx="5153025" cy="400110"/>
          </a:xfrm>
          <a:prstGeom prst="rect">
            <a:avLst/>
          </a:prstGeom>
          <a:noFill/>
          <a:ln w="9525">
            <a:noFill/>
            <a:miter lim="800000"/>
            <a:headEnd/>
            <a:tailEnd/>
          </a:ln>
        </p:spPr>
        <p:txBody>
          <a:bodyPr wrap="square">
            <a:spAutoFit/>
          </a:bodyPr>
          <a:lstStyle/>
          <a:p>
            <a:pPr algn="ctr">
              <a:defRPr/>
            </a:pPr>
            <a:r>
              <a:rPr lang="en-US" sz="2000" b="1" dirty="0">
                <a:solidFill>
                  <a:srgbClr val="100C20"/>
                </a:solidFill>
                <a:latin typeface="+mn-lt"/>
              </a:rPr>
              <a:t>(Use CPS “Pick a Student“ for this question.)</a:t>
            </a:r>
          </a:p>
        </p:txBody>
      </p:sp>
      <p:sp>
        <p:nvSpPr>
          <p:cNvPr id="11" name="Bent-Up Arrow 10"/>
          <p:cNvSpPr/>
          <p:nvPr userDrawn="1"/>
        </p:nvSpPr>
        <p:spPr>
          <a:xfrm rot="10800000" flipH="1">
            <a:off x="5029200" y="6505605"/>
            <a:ext cx="552451" cy="342870"/>
          </a:xfrm>
          <a:prstGeom prst="bentUpArrow">
            <a:avLst/>
          </a:prstGeom>
          <a:solidFill>
            <a:srgbClr val="FFCC00"/>
          </a:solidFill>
          <a:ln w="3175">
            <a:solidFill>
              <a:srgbClr val="001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503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spTree>
    <p:extLst>
      <p:ext uri="{BB962C8B-B14F-4D97-AF65-F5344CB8AC3E}">
        <p14:creationId xmlns:p14="http://schemas.microsoft.com/office/powerpoint/2010/main" val="39248384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320544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22468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graphicFrame>
        <p:nvGraphicFramePr>
          <p:cNvPr id="4" name="TPChart" hidden="1"/>
          <p:cNvGraphicFramePr/>
          <p:nvPr userDrawn="1">
            <p:extLst>
              <p:ext uri="{D42A27DB-BD31-4B8C-83A1-F6EECF244321}">
                <p14:modId xmlns:p14="http://schemas.microsoft.com/office/powerpoint/2010/main" val="3764934880"/>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366248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01802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P Vocab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pic>
        <p:nvPicPr>
          <p:cNvPr id="7" name="Picture 2" descr="https://cdn3.iconfinder.com/data/icons/award-and-trohpy/78/Award_ribbon_cup-05-512.png"/>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11" name="Picture 10"/>
          <p:cNvPicPr>
            <a:picLocks noChangeAspect="1"/>
          </p:cNvPicPr>
          <p:nvPr userDrawn="1"/>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4445" t="3334" r="3332" b="18889"/>
          <a:stretch/>
        </p:blipFill>
        <p:spPr>
          <a:xfrm>
            <a:off x="2479765" y="6435634"/>
            <a:ext cx="474617" cy="416270"/>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3051810" y="6426927"/>
            <a:ext cx="377190" cy="420624"/>
          </a:xfrm>
          <a:prstGeom prst="rect">
            <a:avLst/>
          </a:prstGeom>
        </p:spPr>
      </p:pic>
    </p:spTree>
    <p:extLst>
      <p:ext uri="{BB962C8B-B14F-4D97-AF65-F5344CB8AC3E}">
        <p14:creationId xmlns:p14="http://schemas.microsoft.com/office/powerpoint/2010/main" val="38659823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P Lesson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pic>
        <p:nvPicPr>
          <p:cNvPr id="7" name="Picture 2" descr="https://cdn3.iconfinder.com/data/icons/award-and-trohpy/78/Award_ribbon_cup-05-512.png">
            <a:hlinkClick r:id="rId2" action="ppaction://hlinksldjump"/>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029612" y="6435634"/>
            <a:ext cx="341297" cy="41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2273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P Opening Ques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2459036"/>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62000" y="3200399"/>
            <a:ext cx="7753350" cy="2976563"/>
          </a:xfrm>
        </p:spPr>
        <p:txBody>
          <a:bodyPr/>
          <a:lstStyle>
            <a:lvl1pPr indent="-640080">
              <a:buClr>
                <a:srgbClr val="FFFF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6629400" y="6553200"/>
            <a:ext cx="2514600" cy="304800"/>
          </a:xfrm>
        </p:spPr>
        <p:txBody>
          <a:bodyPr>
            <a:normAutofit/>
          </a:bodyPr>
          <a:lstStyle>
            <a:lvl1pPr marL="0" indent="0" algn="r">
              <a:buNone/>
              <a:defRPr sz="1800"/>
            </a:lvl1pPr>
          </a:lstStyle>
          <a:p>
            <a:r>
              <a:rPr lang="en-US" dirty="0"/>
              <a:t>(Question Code)</a:t>
            </a:r>
          </a:p>
        </p:txBody>
      </p:sp>
    </p:spTree>
    <p:extLst>
      <p:ext uri="{BB962C8B-B14F-4D97-AF65-F5344CB8AC3E}">
        <p14:creationId xmlns:p14="http://schemas.microsoft.com/office/powerpoint/2010/main" val="23912699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6702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2964B000-1AE4-4C7B-B7BC-3756D5FA85E3}" type="datetimeFigureOut">
              <a:rPr lang="en-US" smtClean="0">
                <a:solidFill>
                  <a:prstClr val="black"/>
                </a:solidFill>
              </a:rPr>
              <a:pPr/>
              <a:t>11/13/2017</a:t>
            </a:fld>
            <a:endParaRPr lang="en-US">
              <a:solidFill>
                <a:prstClr val="black"/>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06FB7F-EE5B-45C5-B599-7E5CA0C4516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66004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447800" y="152400"/>
            <a:ext cx="7391400" cy="609600"/>
          </a:xfrm>
          <a:noFill/>
          <a:ln>
            <a:noFill/>
          </a:ln>
        </p:spPr>
        <p:txBody>
          <a:bodyPr lIns="0" tIns="0" rIns="0" bIns="0"/>
          <a:lstStyle>
            <a:lvl1pPr marL="0" indent="0">
              <a:buNone/>
              <a:defRPr b="1"/>
            </a:lvl1pPr>
          </a:lstStyle>
          <a:p>
            <a:pPr lvl="0"/>
            <a:r>
              <a:rPr lang="en-US" dirty="0"/>
              <a:t>Citizenship and American Government</a:t>
            </a:r>
          </a:p>
        </p:txBody>
      </p:sp>
      <p:sp>
        <p:nvSpPr>
          <p:cNvPr id="9" name="Text Placeholder 2"/>
          <p:cNvSpPr>
            <a:spLocks noGrp="1"/>
          </p:cNvSpPr>
          <p:nvPr>
            <p:ph type="body" sz="quarter" idx="13" hasCustomPrompt="1"/>
          </p:nvPr>
        </p:nvSpPr>
        <p:spPr>
          <a:xfrm>
            <a:off x="1447800" y="762000"/>
            <a:ext cx="7086600" cy="609600"/>
          </a:xfrm>
          <a:noFill/>
          <a:ln>
            <a:noFill/>
          </a:ln>
        </p:spPr>
        <p:txBody>
          <a:bodyPr lIns="0" tIns="0" rIns="0" bIns="0">
            <a:normAutofit/>
          </a:bodyPr>
          <a:lstStyle>
            <a:lvl1pPr marL="0" indent="0">
              <a:buNone/>
              <a:defRPr sz="3200" baseline="0">
                <a:solidFill>
                  <a:srgbClr val="FFC000"/>
                </a:solidFill>
              </a:defRPr>
            </a:lvl1pPr>
          </a:lstStyle>
          <a:p>
            <a:pPr lvl="0"/>
            <a:r>
              <a:rPr lang="en-US" dirty="0"/>
              <a:t>Foundations of US Government</a:t>
            </a: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899" y="1724025"/>
            <a:ext cx="8729663"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2066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006FB7F-EE5B-45C5-B599-7E5CA0C45168}" type="slidenum">
              <a:rPr lang="en-US" smtClean="0">
                <a:solidFill>
                  <a:prstClr val="white"/>
                </a:solidFill>
              </a:rPr>
              <a:pPr/>
              <a:t>‹#›</a:t>
            </a:fld>
            <a:endParaRPr lang="en-US" dirty="0">
              <a:solidFill>
                <a:prstClr val="white"/>
              </a:solidFill>
            </a:endParaRPr>
          </a:p>
        </p:txBody>
      </p:sp>
      <p:graphicFrame>
        <p:nvGraphicFramePr>
          <p:cNvPr id="4" name="TPChart" hidden="1"/>
          <p:cNvGraphicFramePr/>
          <p:nvPr userDrawn="1">
            <p:extLst>
              <p:ext uri="{D42A27DB-BD31-4B8C-83A1-F6EECF244321}">
                <p14:modId xmlns:p14="http://schemas.microsoft.com/office/powerpoint/2010/main" val="3718951007"/>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8668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ck On Learning Indicator">
    <p:spTree>
      <p:nvGrpSpPr>
        <p:cNvPr id="1" name=""/>
        <p:cNvGrpSpPr/>
        <p:nvPr/>
      </p:nvGrpSpPr>
      <p:grpSpPr>
        <a:xfrm>
          <a:off x="0" y="0"/>
          <a:ext cx="0" cy="0"/>
          <a:chOff x="0" y="0"/>
          <a:chExt cx="0" cy="0"/>
        </a:xfrm>
      </p:grpSpPr>
      <p:sp>
        <p:nvSpPr>
          <p:cNvPr id="4" name="Rectangle 3"/>
          <p:cNvSpPr/>
          <p:nvPr userDrawn="1"/>
        </p:nvSpPr>
        <p:spPr>
          <a:xfrm>
            <a:off x="1371600" y="381000"/>
            <a:ext cx="7013523" cy="769441"/>
          </a:xfrm>
          <a:prstGeom prst="rect">
            <a:avLst/>
          </a:prstGeom>
        </p:spPr>
        <p:txBody>
          <a:bodyPr wrap="none">
            <a:spAutoFit/>
          </a:bodyPr>
          <a:lstStyle/>
          <a:p>
            <a:r>
              <a:rPr lang="en-US" sz="4400" b="1" dirty="0">
                <a:solidFill>
                  <a:schemeClr val="bg1"/>
                </a:solidFill>
              </a:rPr>
              <a:t>Check On Learning Questions</a:t>
            </a:r>
          </a:p>
        </p:txBody>
      </p:sp>
      <p:sp>
        <p:nvSpPr>
          <p:cNvPr id="5" name="Rectangle 4"/>
          <p:cNvSpPr/>
          <p:nvPr userDrawn="1"/>
        </p:nvSpPr>
        <p:spPr>
          <a:xfrm>
            <a:off x="304800" y="1828800"/>
            <a:ext cx="8534400" cy="4648200"/>
          </a:xfrm>
          <a:prstGeom prst="rect">
            <a:avLst/>
          </a:prstGeom>
          <a:solidFill>
            <a:srgbClr val="00133A"/>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36" b="100000" l="0" r="100000">
                        <a14:foregroundMark x1="76000" y1="8393" x2="80000" y2="10179"/>
                        <a14:foregroundMark x1="80000" y1="11429" x2="84000" y2="24286"/>
                        <a14:foregroundMark x1="34000" y1="33036" x2="34000" y2="33036"/>
                      </a14:backgroundRemoval>
                    </a14:imgEffect>
                  </a14:imgLayer>
                </a14:imgProps>
              </a:ext>
              <a:ext uri="{28A0092B-C50C-407E-A947-70E740481C1C}">
                <a14:useLocalDpi xmlns:a14="http://schemas.microsoft.com/office/drawing/2010/main" val="0"/>
              </a:ext>
            </a:extLst>
          </a:blip>
          <a:stretch>
            <a:fillRect/>
          </a:stretch>
        </p:blipFill>
        <p:spPr>
          <a:xfrm>
            <a:off x="1219200" y="2463800"/>
            <a:ext cx="1905000" cy="3556000"/>
          </a:xfrm>
          <a:prstGeom prst="rect">
            <a:avLst/>
          </a:prstGeom>
        </p:spPr>
      </p:pic>
      <p:sp>
        <p:nvSpPr>
          <p:cNvPr id="7" name="Text Placeholder 10"/>
          <p:cNvSpPr>
            <a:spLocks noGrp="1"/>
          </p:cNvSpPr>
          <p:nvPr>
            <p:ph type="body" sz="quarter" idx="10" hasCustomPrompt="1"/>
          </p:nvPr>
        </p:nvSpPr>
        <p:spPr>
          <a:xfrm>
            <a:off x="4114800" y="2971800"/>
            <a:ext cx="4114800" cy="2362200"/>
          </a:xfrm>
          <a:noFill/>
          <a:ln>
            <a:noFill/>
          </a:ln>
        </p:spPr>
        <p:txBody>
          <a:bodyPr>
            <a:noAutofit/>
          </a:bodyPr>
          <a:lstStyle>
            <a:lvl1pPr marL="0" indent="0" algn="ctr">
              <a:lnSpc>
                <a:spcPct val="100000"/>
              </a:lnSpc>
              <a:spcAft>
                <a:spcPts val="600"/>
              </a:spcAft>
              <a:buNone/>
              <a:defRPr sz="4400"/>
            </a:lvl1pPr>
          </a:lstStyle>
          <a:p>
            <a:pPr algn="ctr">
              <a:lnSpc>
                <a:spcPct val="125000"/>
              </a:lnSpc>
            </a:pPr>
            <a:r>
              <a:rPr lang="en-US" sz="4400" b="0" dirty="0">
                <a:solidFill>
                  <a:schemeClr val="bg1"/>
                </a:solidFill>
              </a:rPr>
              <a:t>CPS Lesson Questions </a:t>
            </a:r>
            <a:r>
              <a:rPr lang="en-US" dirty="0"/>
              <a:t>X-X</a:t>
            </a:r>
          </a:p>
        </p:txBody>
      </p:sp>
    </p:spTree>
    <p:extLst>
      <p:ext uri="{BB962C8B-B14F-4D97-AF65-F5344CB8AC3E}">
        <p14:creationId xmlns:p14="http://schemas.microsoft.com/office/powerpoint/2010/main" val="80533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microsoft.com/office/2007/relationships/hdphoto" Target="../media/hdphoto1.wdp"/><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microsoft.com/office/2007/relationships/hdphoto" Target="../media/hdphoto1.wdp"/><Relationship Id="rId2" Type="http://schemas.openxmlformats.org/officeDocument/2006/relationships/slideLayout" Target="../slideLayouts/slideLayout29.xml"/><Relationship Id="rId16"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4.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1433513"/>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433513"/>
            <a:ext cx="9144000" cy="5424487"/>
          </a:xfrm>
          <a:prstGeom prst="rect">
            <a:avLst/>
          </a:prstGeom>
          <a:blipFill>
            <a:blip r:embed="rId16"/>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0" y="1524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 name="Picture 10"/>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3" name="Text Placeholder 2"/>
          <p:cNvSpPr>
            <a:spLocks noGrp="1"/>
          </p:cNvSpPr>
          <p:nvPr>
            <p:ph type="body" idx="1"/>
          </p:nvPr>
        </p:nvSpPr>
        <p:spPr>
          <a:xfrm>
            <a:off x="457200" y="1828800"/>
            <a:ext cx="8229600" cy="4525963"/>
          </a:xfrm>
          <a:prstGeom prst="rect">
            <a:avLst/>
          </a:prstGeom>
          <a:solidFill>
            <a:srgbClr val="00133A"/>
          </a:solidFill>
          <a:ln w="38100">
            <a:solidFill>
              <a:srgbClr val="FFCC00"/>
            </a:solidFill>
          </a:ln>
        </p:spPr>
        <p:txBody>
          <a:bodyPr vert="horz" lIns="457200" tIns="274320" rIns="457200" bIns="274320" rtlCol="0" anchor="t">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78731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8" r:id="rId5"/>
    <p:sldLayoutId id="2147483659" r:id="rId6"/>
    <p:sldLayoutId id="2147483660" r:id="rId7"/>
    <p:sldLayoutId id="2147483664" r:id="rId8"/>
    <p:sldLayoutId id="2147483661" r:id="rId9"/>
    <p:sldLayoutId id="2147483662" r:id="rId10"/>
    <p:sldLayoutId id="2147483663" r:id="rId11"/>
    <p:sldLayoutId id="2147483665" r:id="rId12"/>
    <p:sldLayoutId id="2147483666" r:id="rId13"/>
    <p:sldLayoutId id="2147483757" r:id="rId14"/>
  </p:sldLayoutIdLst>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spcAft>
          <a:spcPts val="600"/>
        </a:spcAft>
        <a:buFont typeface="Wingdings" panose="05000000000000000000" pitchFamily="2" charset="2"/>
        <a:buChar char="§"/>
        <a:defRPr sz="3600" kern="1200">
          <a:solidFill>
            <a:schemeClr val="bg1"/>
          </a:solidFill>
          <a:latin typeface="+mn-lt"/>
          <a:ea typeface="+mn-ea"/>
          <a:cs typeface="+mn-cs"/>
        </a:defRPr>
      </a:lvl1pPr>
      <a:lvl2pPr marL="742950" indent="-285750" algn="l" defTabSz="914400" rtl="0" eaLnBrk="1" latinLnBrk="0" hangingPunct="1">
        <a:spcBef>
          <a:spcPct val="20000"/>
        </a:spcBef>
        <a:spcAft>
          <a:spcPts val="600"/>
        </a:spcAft>
        <a:buFont typeface="Wingdings" panose="05000000000000000000" pitchFamily="2" charset="2"/>
        <a:buChar char="§"/>
        <a:defRPr sz="32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1433513"/>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1433513"/>
            <a:ext cx="9144000" cy="5424487"/>
          </a:xfrm>
          <a:prstGeom prst="rect">
            <a:avLst/>
          </a:prstGeom>
          <a:blipFill>
            <a:blip r:embed="rId1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bwMode="invGray">
          <a:xfrm>
            <a:off x="0" y="1524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3" name="Text Placeholder 2"/>
          <p:cNvSpPr>
            <a:spLocks noGrp="1"/>
          </p:cNvSpPr>
          <p:nvPr>
            <p:ph type="body" idx="1"/>
          </p:nvPr>
        </p:nvSpPr>
        <p:spPr>
          <a:xfrm>
            <a:off x="457200" y="1828800"/>
            <a:ext cx="8229600" cy="4525963"/>
          </a:xfrm>
          <a:prstGeom prst="rect">
            <a:avLst/>
          </a:prstGeom>
          <a:solidFill>
            <a:srgbClr val="00133A"/>
          </a:solidFill>
          <a:ln w="38100">
            <a:solidFill>
              <a:srgbClr val="FFCC00"/>
            </a:solidFill>
          </a:ln>
        </p:spPr>
        <p:txBody>
          <a:bodyPr vert="horz" lIns="457200" tIns="274320" rIns="457200" bIns="274320" rtlCol="0" anchor="t">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774193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spcAft>
          <a:spcPts val="600"/>
        </a:spcAft>
        <a:buFont typeface="Wingdings" panose="05000000000000000000" pitchFamily="2" charset="2"/>
        <a:buChar char="§"/>
        <a:defRPr sz="3600" kern="1200">
          <a:solidFill>
            <a:schemeClr val="bg1"/>
          </a:solidFill>
          <a:latin typeface="+mn-lt"/>
          <a:ea typeface="+mn-ea"/>
          <a:cs typeface="+mn-cs"/>
        </a:defRPr>
      </a:lvl1pPr>
      <a:lvl2pPr marL="742950" indent="-285750" algn="l" defTabSz="914400" rtl="0" eaLnBrk="1" latinLnBrk="0" hangingPunct="1">
        <a:spcBef>
          <a:spcPct val="20000"/>
        </a:spcBef>
        <a:spcAft>
          <a:spcPts val="600"/>
        </a:spcAft>
        <a:buFont typeface="Wingdings" panose="05000000000000000000" pitchFamily="2" charset="2"/>
        <a:buChar char="§"/>
        <a:defRPr sz="32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1433513"/>
          </a:xfrm>
          <a:prstGeom prst="rect">
            <a:avLst/>
          </a:prstGeom>
          <a:solidFill>
            <a:srgbClr val="001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1433513"/>
            <a:ext cx="9144000" cy="5424487"/>
          </a:xfrm>
          <a:prstGeom prst="rect">
            <a:avLst/>
          </a:prstGeom>
          <a:blipFill>
            <a:blip r:embed="rId1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bwMode="invGray">
          <a:xfrm>
            <a:off x="0" y="1524000"/>
            <a:ext cx="9144000" cy="46038"/>
          </a:xfrm>
          <a:prstGeom prst="rect">
            <a:avLst/>
          </a:prstGeom>
          <a:solidFill>
            <a:srgbClr val="FFCC00"/>
          </a:solidFill>
          <a:ln w="50800" cap="flat" cmpd="sng" algn="ctr">
            <a:solidFill>
              <a:srgbClr val="FFCC00"/>
            </a:solid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 name="Picture 10"/>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8600" y="210134"/>
            <a:ext cx="990600" cy="1013243"/>
          </a:xfrm>
          <a:prstGeom prst="rect">
            <a:avLst/>
          </a:prstGeom>
        </p:spPr>
      </p:pic>
      <p:sp>
        <p:nvSpPr>
          <p:cNvPr id="3" name="Text Placeholder 2"/>
          <p:cNvSpPr>
            <a:spLocks noGrp="1"/>
          </p:cNvSpPr>
          <p:nvPr>
            <p:ph type="body" idx="1"/>
          </p:nvPr>
        </p:nvSpPr>
        <p:spPr>
          <a:xfrm>
            <a:off x="457200" y="1828800"/>
            <a:ext cx="8229600" cy="4525963"/>
          </a:xfrm>
          <a:prstGeom prst="rect">
            <a:avLst/>
          </a:prstGeom>
          <a:solidFill>
            <a:srgbClr val="00133A"/>
          </a:solidFill>
          <a:ln w="38100">
            <a:solidFill>
              <a:srgbClr val="FFCC00"/>
            </a:solidFill>
          </a:ln>
        </p:spPr>
        <p:txBody>
          <a:bodyPr vert="horz" lIns="457200" tIns="274320" rIns="457200" bIns="274320" rtlCol="0" anchor="t">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645478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spcAft>
          <a:spcPts val="600"/>
        </a:spcAft>
        <a:buFont typeface="Wingdings" panose="05000000000000000000" pitchFamily="2" charset="2"/>
        <a:buChar char="§"/>
        <a:defRPr sz="3600" kern="1200">
          <a:solidFill>
            <a:schemeClr val="bg1"/>
          </a:solidFill>
          <a:latin typeface="+mn-lt"/>
          <a:ea typeface="+mn-ea"/>
          <a:cs typeface="+mn-cs"/>
        </a:defRPr>
      </a:lvl1pPr>
      <a:lvl2pPr marL="742950" indent="-285750" algn="l" defTabSz="914400" rtl="0" eaLnBrk="1" latinLnBrk="0" hangingPunct="1">
        <a:spcBef>
          <a:spcPct val="20000"/>
        </a:spcBef>
        <a:spcAft>
          <a:spcPts val="600"/>
        </a:spcAft>
        <a:buFont typeface="Wingdings" panose="05000000000000000000" pitchFamily="2" charset="2"/>
        <a:buChar char="§"/>
        <a:defRPr sz="32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522359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6" r:id="rId5"/>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030513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247161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7397763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769305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a:gsLst>
            <a:gs pos="4000">
              <a:srgbClr val="0063C7"/>
            </a:gs>
            <a:gs pos="36000">
              <a:srgbClr val="0000D6">
                <a:alpha val="90000"/>
              </a:srgbClr>
            </a:gs>
            <a:gs pos="86000">
              <a:srgbClr val="00194C"/>
            </a:gs>
          </a:gsLst>
          <a:path path="circle">
            <a:fillToRect t="100000" r="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1800">
                <a:solidFill>
                  <a:schemeClr val="bg1"/>
                </a:solidFill>
              </a:defRPr>
            </a:lvl1pPr>
          </a:lstStyle>
          <a:p>
            <a:fld id="{B006FB7F-EE5B-45C5-B599-7E5CA0C45168}"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1945840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txStyles>
    <p:title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p:titleStyle>
    <p:bodyStyle>
      <a:lvl1pPr marL="514350" indent="-514350" algn="l" defTabSz="914400" rtl="0" eaLnBrk="1" latinLnBrk="0" hangingPunct="1">
        <a:lnSpc>
          <a:spcPct val="90000"/>
        </a:lnSpc>
        <a:spcBef>
          <a:spcPts val="1000"/>
        </a:spcBef>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4.xml"/><Relationship Id="rId7"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slide" Target="slide17.xml"/><Relationship Id="rId11" Type="http://schemas.openxmlformats.org/officeDocument/2006/relationships/image" Target="../media/image20.png"/><Relationship Id="rId5" Type="http://schemas.openxmlformats.org/officeDocument/2006/relationships/slide" Target="slide16.xml"/><Relationship Id="rId10" Type="http://schemas.openxmlformats.org/officeDocument/2006/relationships/slide" Target="slide13.xml"/><Relationship Id="rId4" Type="http://schemas.openxmlformats.org/officeDocument/2006/relationships/slide" Target="slide15.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chart" Target="../charts/chart7.xml"/><Relationship Id="rId4"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Layout" Target="../slideLayouts/slideLayout42.xml"/><Relationship Id="rId4"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slideLayout" Target="../slideLayouts/slideLayout42.xml"/><Relationship Id="rId4" Type="http://schemas.openxmlformats.org/officeDocument/2006/relationships/tags" Target="../tags/tag12.xml"/></Relationships>
</file>

<file path=ppt/slides/_rels/slide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Layout" Target="../slideLayouts/slideLayout42.xml"/><Relationship Id="rId4"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Layout" Target="../slideLayouts/slideLayout42.xml"/><Relationship Id="rId4"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Layout" Target="../slideLayouts/slideLayout42.xml"/><Relationship Id="rId4" Type="http://schemas.openxmlformats.org/officeDocument/2006/relationships/tags" Target="../tags/tag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control" Target="../activeX/activeX1.xml"/><Relationship Id="rId7" Type="http://schemas.openxmlformats.org/officeDocument/2006/relationships/image" Target="../media/image21.wmf"/><Relationship Id="rId2" Type="http://schemas.openxmlformats.org/officeDocument/2006/relationships/tags" Target="../tags/tag25.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chart" Target="../charts/chart8.xml"/><Relationship Id="rId5" Type="http://schemas.openxmlformats.org/officeDocument/2006/relationships/slideLayout" Target="../slideLayouts/slideLayout76.xml"/><Relationship Id="rId4" Type="http://schemas.openxmlformats.org/officeDocument/2006/relationships/tags" Target="../tags/tag3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Layout" Target="../slideLayouts/slideLayout43.xml"/><Relationship Id="rId4" Type="http://schemas.openxmlformats.org/officeDocument/2006/relationships/tags" Target="../tags/tag36.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slideLayout" Target="../slideLayouts/slideLayout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43.xml"/><Relationship Id="rId5" Type="http://schemas.openxmlformats.org/officeDocument/2006/relationships/tags" Target="../tags/tag47.xml"/><Relationship Id="rId4" Type="http://schemas.openxmlformats.org/officeDocument/2006/relationships/tags" Target="../tags/tag46.xml"/></Relationships>
</file>

<file path=ppt/slides/_rels/slide38.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Layout" Target="../slideLayouts/slideLayout43.xml"/><Relationship Id="rId4" Type="http://schemas.openxmlformats.org/officeDocument/2006/relationships/tags" Target="../tags/tag5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21.wmf"/><Relationship Id="rId2" Type="http://schemas.openxmlformats.org/officeDocument/2006/relationships/tags" Target="../tags/tag52.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slideLayout" Target="../slideLayouts/slideLayout43.xml"/><Relationship Id="rId4" Type="http://schemas.openxmlformats.org/officeDocument/2006/relationships/tags" Target="../tags/tag56.xml"/></Relationships>
</file>

<file path=ppt/slides/_rels/slide45.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33.JPG"/><Relationship Id="rId5" Type="http://schemas.openxmlformats.org/officeDocument/2006/relationships/slideLayout" Target="../slideLayouts/slideLayout43.xml"/><Relationship Id="rId4" Type="http://schemas.openxmlformats.org/officeDocument/2006/relationships/tags" Target="../tags/tag60.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ags" Target="../tags/tag61.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ags" Target="../tags/tag6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ags" Target="../tags/tag6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11428"/>
            <a:ext cx="9144000" cy="762000"/>
          </a:xfrm>
        </p:spPr>
        <p:txBody>
          <a:bodyPr>
            <a:normAutofit/>
          </a:bodyPr>
          <a:lstStyle/>
          <a:p>
            <a:r>
              <a:rPr lang="en-US" sz="3200" dirty="0"/>
              <a:t>Module 2 – Leadership</a:t>
            </a:r>
            <a:endParaRPr lang="en-US" sz="3200" dirty="0">
              <a:solidFill>
                <a:srgbClr val="FFC000"/>
              </a:solidFill>
            </a:endParaRPr>
          </a:p>
        </p:txBody>
      </p:sp>
      <p:sp>
        <p:nvSpPr>
          <p:cNvPr id="3" name="TextBox 2"/>
          <p:cNvSpPr txBox="1"/>
          <p:nvPr/>
        </p:nvSpPr>
        <p:spPr>
          <a:xfrm>
            <a:off x="0" y="4171061"/>
            <a:ext cx="9067800" cy="461793"/>
          </a:xfrm>
          <a:prstGeom prst="rect">
            <a:avLst/>
          </a:prstGeom>
          <a:noFill/>
        </p:spPr>
        <p:txBody>
          <a:bodyPr wrap="square" rtlCol="0">
            <a:spAutoFit/>
          </a:bodyPr>
          <a:lstStyle/>
          <a:p>
            <a:pPr algn="ctr">
              <a:lnSpc>
                <a:spcPct val="85000"/>
              </a:lnSpc>
            </a:pPr>
            <a:r>
              <a:rPr lang="en-US" sz="2800" dirty="0">
                <a:solidFill>
                  <a:srgbClr val="FFC000"/>
                </a:solidFill>
              </a:rPr>
              <a:t>Unit 1 Overview - </a:t>
            </a:r>
            <a:r>
              <a:rPr lang="en-US" altLang="en-US" sz="2800" dirty="0">
                <a:solidFill>
                  <a:srgbClr val="FFC000"/>
                </a:solidFill>
              </a:rPr>
              <a:t>Leadership</a:t>
            </a:r>
          </a:p>
        </p:txBody>
      </p:sp>
      <p:sp>
        <p:nvSpPr>
          <p:cNvPr id="4" name="TextBox 3"/>
          <p:cNvSpPr txBox="1"/>
          <p:nvPr/>
        </p:nvSpPr>
        <p:spPr>
          <a:xfrm>
            <a:off x="0" y="4845935"/>
            <a:ext cx="9067800" cy="461793"/>
          </a:xfrm>
          <a:prstGeom prst="rect">
            <a:avLst/>
          </a:prstGeom>
          <a:noFill/>
        </p:spPr>
        <p:txBody>
          <a:bodyPr wrap="square" rtlCol="0">
            <a:spAutoFit/>
          </a:bodyPr>
          <a:lstStyle/>
          <a:p>
            <a:pPr algn="ctr">
              <a:lnSpc>
                <a:spcPct val="85000"/>
              </a:lnSpc>
            </a:pPr>
            <a:r>
              <a:rPr lang="en-US" sz="2800" b="1" dirty="0">
                <a:solidFill>
                  <a:schemeClr val="bg1"/>
                </a:solidFill>
              </a:rPr>
              <a:t>(Slides 1-8)</a:t>
            </a:r>
            <a:endParaRPr lang="en-US" altLang="en-US" sz="2800" b="1" dirty="0">
              <a:solidFill>
                <a:schemeClr val="bg1"/>
              </a:solidFill>
            </a:endParaRPr>
          </a:p>
        </p:txBody>
      </p:sp>
    </p:spTree>
    <p:extLst>
      <p:ext uri="{BB962C8B-B14F-4D97-AF65-F5344CB8AC3E}">
        <p14:creationId xmlns:p14="http://schemas.microsoft.com/office/powerpoint/2010/main" val="858357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lIns="640080" tIns="0">
            <a:normAutofit/>
          </a:bodyPr>
          <a:lstStyle/>
          <a:p>
            <a:r>
              <a:rPr lang="en-US" sz="3600" dirty="0"/>
              <a:t>Demonstrate knowledge of the challenge of leadership, the qualities of an effective leader, how to evaluate the performance of subordinates and how to give instruction</a:t>
            </a:r>
          </a:p>
        </p:txBody>
      </p:sp>
    </p:spTree>
    <p:extLst>
      <p:ext uri="{BB962C8B-B14F-4D97-AF65-F5344CB8AC3E}">
        <p14:creationId xmlns:p14="http://schemas.microsoft.com/office/powerpoint/2010/main" val="144015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tIns="457200">
            <a:normAutofit fontScale="77500" lnSpcReduction="20000"/>
          </a:bodyPr>
          <a:lstStyle/>
          <a:p>
            <a:r>
              <a:rPr lang="en-US" dirty="0"/>
              <a:t>Describe the basis for effective leadership</a:t>
            </a:r>
          </a:p>
          <a:p>
            <a:r>
              <a:rPr lang="en-US" dirty="0"/>
              <a:t>Explain the differences in philosophies of leadership</a:t>
            </a:r>
          </a:p>
          <a:p>
            <a:r>
              <a:rPr lang="en-US" dirty="0"/>
              <a:t>Explain the importance of obedience</a:t>
            </a:r>
          </a:p>
          <a:p>
            <a:r>
              <a:rPr lang="en-US" dirty="0"/>
              <a:t>Describe obedience in the military services</a:t>
            </a:r>
          </a:p>
          <a:p>
            <a:r>
              <a:rPr lang="en-US" dirty="0"/>
              <a:t>Describe the legal and moral obligations of military leaders</a:t>
            </a:r>
          </a:p>
          <a:p>
            <a:r>
              <a:rPr lang="en-US" dirty="0"/>
              <a:t>Summarize the challenge of leadership</a:t>
            </a:r>
          </a:p>
        </p:txBody>
      </p:sp>
    </p:spTree>
    <p:extLst>
      <p:ext uri="{BB962C8B-B14F-4D97-AF65-F5344CB8AC3E}">
        <p14:creationId xmlns:p14="http://schemas.microsoft.com/office/powerpoint/2010/main" val="1577974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365125"/>
            <a:ext cx="8610600" cy="1325563"/>
          </a:xfrm>
        </p:spPr>
        <p:txBody>
          <a:bodyPr>
            <a:noAutofit/>
          </a:bodyPr>
          <a:lstStyle/>
          <a:p>
            <a:pPr algn="ctr"/>
            <a:r>
              <a:rPr lang="en-US" dirty="0">
                <a:solidFill>
                  <a:srgbClr val="F8F8F8"/>
                </a:solidFill>
                <a:latin typeface="Calibri" panose="020F0502020204030204" pitchFamily="34" charset="0"/>
              </a:rPr>
              <a:t>Key Term Questions Slide Index</a:t>
            </a:r>
            <a:endParaRPr lang="en-US" dirty="0"/>
          </a:p>
        </p:txBody>
      </p:sp>
      <p:sp>
        <p:nvSpPr>
          <p:cNvPr id="3" name="TextBox 2"/>
          <p:cNvSpPr txBox="1"/>
          <p:nvPr/>
        </p:nvSpPr>
        <p:spPr>
          <a:xfrm>
            <a:off x="160175" y="2252543"/>
            <a:ext cx="8839200" cy="4006097"/>
          </a:xfrm>
          <a:prstGeom prst="rect">
            <a:avLst/>
          </a:prstGeom>
          <a:noFill/>
        </p:spPr>
        <p:txBody>
          <a:bodyPr wrap="square" numCol="1" rtlCol="0">
            <a:spAutoFit/>
          </a:bodyPr>
          <a:lstStyle/>
          <a:p>
            <a:pPr marL="514350" indent="-514350" eaLnBrk="0" fontAlgn="base" hangingPunct="0">
              <a:lnSpc>
                <a:spcPct val="150000"/>
              </a:lnSpc>
              <a:spcBef>
                <a:spcPct val="0"/>
              </a:spcBef>
              <a:spcAft>
                <a:spcPts val="200"/>
              </a:spcAft>
              <a:buFont typeface="+mj-lt"/>
              <a:buAutoNum type="arabicPeriod"/>
            </a:pPr>
            <a:r>
              <a:rPr lang="en-US" sz="2800" dirty="0">
                <a:solidFill>
                  <a:srgbClr val="F8F8F8"/>
                </a:solidFill>
                <a:hlinkClick r:id="rId3" action="ppaction://hlinksldjump"/>
              </a:rPr>
              <a:t>Status of deserving praise, blame, reward, or punishment</a:t>
            </a:r>
            <a:endParaRPr lang="en-US" sz="2800" dirty="0">
              <a:solidFill>
                <a:srgbClr val="F8F8F8"/>
              </a:solidFill>
            </a:endParaRPr>
          </a:p>
          <a:p>
            <a:pPr marL="514350" indent="-514350" eaLnBrk="0" fontAlgn="base" hangingPunct="0">
              <a:lnSpc>
                <a:spcPct val="150000"/>
              </a:lnSpc>
              <a:spcBef>
                <a:spcPct val="0"/>
              </a:spcBef>
              <a:spcAft>
                <a:spcPts val="200"/>
              </a:spcAft>
              <a:buFont typeface="+mj-lt"/>
              <a:buAutoNum type="arabicPeriod"/>
            </a:pPr>
            <a:r>
              <a:rPr lang="en-US" sz="2800" dirty="0">
                <a:solidFill>
                  <a:srgbClr val="F8F8F8"/>
                </a:solidFill>
                <a:hlinkClick r:id="rId4" action="ppaction://hlinksldjump"/>
              </a:rPr>
              <a:t>Response to order allowing some personal initiative</a:t>
            </a:r>
            <a:endParaRPr lang="en-US" sz="2800" dirty="0">
              <a:solidFill>
                <a:srgbClr val="F8F8F8"/>
              </a:solidFill>
            </a:endParaRPr>
          </a:p>
          <a:p>
            <a:pPr marL="514350" indent="-514350" eaLnBrk="0" fontAlgn="base" hangingPunct="0">
              <a:lnSpc>
                <a:spcPct val="150000"/>
              </a:lnSpc>
              <a:spcBef>
                <a:spcPct val="0"/>
              </a:spcBef>
              <a:spcAft>
                <a:spcPts val="200"/>
              </a:spcAft>
              <a:buFont typeface="+mj-lt"/>
              <a:buAutoNum type="arabicPeriod"/>
            </a:pPr>
            <a:r>
              <a:rPr lang="en-US" sz="2800" dirty="0">
                <a:solidFill>
                  <a:srgbClr val="F8F8F8"/>
                </a:solidFill>
                <a:hlinkClick r:id="rId5" action="ppaction://hlinksldjump"/>
              </a:rPr>
              <a:t>Automatic response to order</a:t>
            </a:r>
            <a:endParaRPr lang="en-US" sz="2800" dirty="0">
              <a:solidFill>
                <a:srgbClr val="F8F8F8"/>
              </a:solidFill>
            </a:endParaRPr>
          </a:p>
          <a:p>
            <a:pPr marL="514350" indent="-514350" eaLnBrk="0" fontAlgn="base" hangingPunct="0">
              <a:lnSpc>
                <a:spcPct val="150000"/>
              </a:lnSpc>
              <a:spcBef>
                <a:spcPct val="0"/>
              </a:spcBef>
              <a:spcAft>
                <a:spcPts val="200"/>
              </a:spcAft>
              <a:buFont typeface="+mj-lt"/>
              <a:buAutoNum type="arabicPeriod"/>
            </a:pPr>
            <a:r>
              <a:rPr lang="en-US" sz="2800" dirty="0">
                <a:solidFill>
                  <a:srgbClr val="F8F8F8"/>
                </a:solidFill>
                <a:hlinkClick r:id="rId6" action="ppaction://hlinksldjump"/>
              </a:rPr>
              <a:t>Directive to action of some kind</a:t>
            </a:r>
            <a:endParaRPr lang="en-US" sz="2800" dirty="0">
              <a:solidFill>
                <a:srgbClr val="F8F8F8"/>
              </a:solidFill>
            </a:endParaRPr>
          </a:p>
          <a:p>
            <a:pPr marL="514350" indent="-514350" eaLnBrk="0" fontAlgn="base" hangingPunct="0">
              <a:lnSpc>
                <a:spcPct val="150000"/>
              </a:lnSpc>
              <a:spcBef>
                <a:spcPct val="0"/>
              </a:spcBef>
              <a:spcAft>
                <a:spcPts val="200"/>
              </a:spcAft>
              <a:buFont typeface="+mj-lt"/>
              <a:buAutoNum type="arabicPeriod"/>
            </a:pPr>
            <a:r>
              <a:rPr lang="en-US" sz="2800" dirty="0">
                <a:solidFill>
                  <a:srgbClr val="F8F8F8"/>
                </a:solidFill>
                <a:hlinkClick r:id="rId7" action="ppaction://hlinksldjump"/>
              </a:rPr>
              <a:t>Calls for blind obedience; very specific order</a:t>
            </a:r>
            <a:endParaRPr lang="en-US" sz="2800" dirty="0">
              <a:solidFill>
                <a:srgbClr val="F8F8F8"/>
              </a:solidFill>
              <a:hlinkClick r:id="" action="ppaction://noaction"/>
            </a:endParaRPr>
          </a:p>
        </p:txBody>
      </p:sp>
      <p:sp>
        <p:nvSpPr>
          <p:cNvPr id="4" name="TextBox 3"/>
          <p:cNvSpPr txBox="1"/>
          <p:nvPr/>
        </p:nvSpPr>
        <p:spPr>
          <a:xfrm>
            <a:off x="2971800" y="6396335"/>
            <a:ext cx="4170980" cy="461665"/>
          </a:xfrm>
          <a:prstGeom prst="rect">
            <a:avLst/>
          </a:prstGeom>
          <a:noFill/>
        </p:spPr>
        <p:txBody>
          <a:bodyPr wrap="square" rtlCol="0">
            <a:spAutoFit/>
          </a:bodyPr>
          <a:lstStyle/>
          <a:p>
            <a:pPr eaLnBrk="0" fontAlgn="base" hangingPunct="0">
              <a:spcBef>
                <a:spcPct val="0"/>
              </a:spcBef>
              <a:spcAft>
                <a:spcPct val="0"/>
              </a:spcAft>
            </a:pPr>
            <a:r>
              <a:rPr lang="en-US" sz="2400" i="1" dirty="0">
                <a:solidFill>
                  <a:srgbClr val="F8F8F8"/>
                </a:solidFill>
              </a:rPr>
              <a:t>Click here to return to this index. </a:t>
            </a:r>
          </a:p>
        </p:txBody>
      </p:sp>
      <p:sp>
        <p:nvSpPr>
          <p:cNvPr id="22" name="TextBox 21"/>
          <p:cNvSpPr txBox="1"/>
          <p:nvPr/>
        </p:nvSpPr>
        <p:spPr>
          <a:xfrm>
            <a:off x="160175" y="1730274"/>
            <a:ext cx="8610600" cy="523220"/>
          </a:xfrm>
          <a:prstGeom prst="rect">
            <a:avLst/>
          </a:prstGeom>
          <a:noFill/>
        </p:spPr>
        <p:txBody>
          <a:bodyPr wrap="square" rtlCol="0">
            <a:spAutoFit/>
          </a:bodyPr>
          <a:lstStyle/>
          <a:p>
            <a:pPr eaLnBrk="0" fontAlgn="base" hangingPunct="0">
              <a:spcBef>
                <a:spcPct val="0"/>
              </a:spcBef>
              <a:spcAft>
                <a:spcPct val="0"/>
              </a:spcAft>
            </a:pPr>
            <a:r>
              <a:rPr lang="en-US" sz="2800" i="1" dirty="0">
                <a:solidFill>
                  <a:srgbClr val="F8F8F8"/>
                </a:solidFill>
              </a:rPr>
              <a:t>Click any link below to go directly to polling that question.</a:t>
            </a:r>
          </a:p>
        </p:txBody>
      </p:sp>
      <p:sp>
        <p:nvSpPr>
          <p:cNvPr id="2" name="Left Arrow 1"/>
          <p:cNvSpPr/>
          <p:nvPr/>
        </p:nvSpPr>
        <p:spPr bwMode="auto">
          <a:xfrm>
            <a:off x="1934545" y="6530842"/>
            <a:ext cx="1066800" cy="250958"/>
          </a:xfrm>
          <a:prstGeom prst="leftArrow">
            <a:avLst/>
          </a:prstGeom>
          <a:solidFill>
            <a:srgbClr val="E0E0E0"/>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E0E0E0"/>
              </a:solidFill>
              <a:latin typeface="Arial" charset="0"/>
            </a:endParaRPr>
          </a:p>
        </p:txBody>
      </p:sp>
      <p:pic>
        <p:nvPicPr>
          <p:cNvPr id="8" name="Picture 7">
            <a:hlinkClick r:id="rId8" action="ppaction://hlinksldjump"/>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tretch>
            <a:fillRect/>
          </a:stretch>
        </p:blipFill>
        <p:spPr>
          <a:xfrm>
            <a:off x="1466462" y="6417662"/>
            <a:ext cx="438538" cy="438538"/>
          </a:xfrm>
          <a:prstGeom prst="rect">
            <a:avLst/>
          </a:prstGeom>
        </p:spPr>
      </p:pic>
      <p:pic>
        <p:nvPicPr>
          <p:cNvPr id="9" name="Picture 8">
            <a:hlinkClick r:id="rId10" action="ppaction://hlinksldjump"/>
          </p:cNvPr>
          <p:cNvPicPr>
            <a:picLocks noChangeAspect="1"/>
          </p:cNvPicPr>
          <p:nvPr/>
        </p:nvPicPr>
        <p:blipFill>
          <a:blip r:embed="rId11"/>
          <a:stretch>
            <a:fillRect/>
          </a:stretch>
        </p:blipFill>
        <p:spPr>
          <a:xfrm>
            <a:off x="8239125" y="5972175"/>
            <a:ext cx="904875" cy="885825"/>
          </a:xfrm>
          <a:prstGeom prst="rect">
            <a:avLst/>
          </a:prstGeom>
        </p:spPr>
      </p:pic>
    </p:spTree>
    <p:extLst>
      <p:ext uri="{BB962C8B-B14F-4D97-AF65-F5344CB8AC3E}">
        <p14:creationId xmlns:p14="http://schemas.microsoft.com/office/powerpoint/2010/main" val="1199125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PChart"/>
          <p:cNvGraphicFramePr/>
          <p:nvPr>
            <p:custDataLst>
              <p:tags r:id="rId2"/>
            </p:custDataLst>
            <p:extLst>
              <p:ext uri="{D42A27DB-BD31-4B8C-83A1-F6EECF244321}">
                <p14:modId xmlns:p14="http://schemas.microsoft.com/office/powerpoint/2010/main" val="503554448"/>
              </p:ext>
            </p:extLst>
          </p:nvPr>
        </p:nvGraphicFramePr>
        <p:xfrm>
          <a:off x="4151313" y="1600201"/>
          <a:ext cx="4572000" cy="5143500"/>
        </p:xfrm>
        <a:graphic>
          <a:graphicData uri="http://schemas.openxmlformats.org/drawingml/2006/chart">
            <c:chart xmlns:c="http://schemas.openxmlformats.org/drawingml/2006/chart" xmlns:r="http://schemas.openxmlformats.org/officeDocument/2006/relationships" r:id="rId5"/>
          </a:graphicData>
        </a:graphic>
      </p:graphicFrame>
      <p:sp>
        <p:nvSpPr>
          <p:cNvPr id="2" name="TPQuestion"/>
          <p:cNvSpPr>
            <a:spLocks noGrp="1"/>
          </p:cNvSpPr>
          <p:nvPr>
            <p:ph type="title"/>
          </p:nvPr>
        </p:nvSpPr>
        <p:spPr>
          <a:xfrm>
            <a:off x="457200" y="274638"/>
            <a:ext cx="7886700" cy="1325563"/>
          </a:xfrm>
        </p:spPr>
        <p:txBody>
          <a:bodyPr/>
          <a:lstStyle/>
          <a:p>
            <a:r>
              <a:rPr lang="en-US" dirty="0"/>
              <a:t>Team Assignment</a:t>
            </a:r>
          </a:p>
        </p:txBody>
      </p:sp>
      <p:sp>
        <p:nvSpPr>
          <p:cNvPr id="3" name="TPAnswers"/>
          <p:cNvSpPr>
            <a:spLocks noGrp="1"/>
          </p:cNvSpPr>
          <p:nvPr>
            <p:ph type="body" idx="1"/>
            <p:custDataLst>
              <p:tags r:id="rId3"/>
            </p:custDataLst>
          </p:nvPr>
        </p:nvSpPr>
        <p:spPr>
          <a:xfrm>
            <a:off x="717550" y="1752599"/>
            <a:ext cx="4387850" cy="4198937"/>
          </a:xfrm>
        </p:spPr>
        <p:txBody>
          <a:bodyPr>
            <a:normAutofit/>
          </a:bodyPr>
          <a:lstStyle/>
          <a:p>
            <a:pPr>
              <a:lnSpc>
                <a:spcPct val="150000"/>
              </a:lnSpc>
              <a:spcBef>
                <a:spcPct val="20000"/>
              </a:spcBef>
              <a:buFont typeface="+mj-lt"/>
              <a:buAutoNum type="alphaUcPeriod"/>
            </a:pPr>
            <a:r>
              <a:rPr lang="en-US" sz="3200" dirty="0"/>
              <a:t>Alpha</a:t>
            </a:r>
          </a:p>
          <a:p>
            <a:pPr>
              <a:lnSpc>
                <a:spcPct val="150000"/>
              </a:lnSpc>
              <a:spcBef>
                <a:spcPct val="20000"/>
              </a:spcBef>
              <a:buFont typeface="+mj-lt"/>
              <a:buAutoNum type="alphaUcPeriod"/>
            </a:pPr>
            <a:r>
              <a:rPr lang="en-US" sz="3200" dirty="0"/>
              <a:t>Bravo</a:t>
            </a:r>
          </a:p>
          <a:p>
            <a:pPr>
              <a:lnSpc>
                <a:spcPct val="150000"/>
              </a:lnSpc>
              <a:spcBef>
                <a:spcPct val="20000"/>
              </a:spcBef>
              <a:buFont typeface="+mj-lt"/>
              <a:buAutoNum type="alphaUcPeriod"/>
            </a:pPr>
            <a:r>
              <a:rPr lang="en-US" sz="3200" dirty="0"/>
              <a:t>Charlie</a:t>
            </a:r>
          </a:p>
          <a:p>
            <a:pPr>
              <a:lnSpc>
                <a:spcPct val="150000"/>
              </a:lnSpc>
              <a:spcBef>
                <a:spcPct val="20000"/>
              </a:spcBef>
              <a:buFont typeface="+mj-lt"/>
              <a:buAutoNum type="alphaUcPeriod"/>
            </a:pPr>
            <a:r>
              <a:rPr lang="en-US" sz="3200" dirty="0"/>
              <a:t>Delta</a:t>
            </a:r>
          </a:p>
        </p:txBody>
      </p:sp>
    </p:spTree>
    <p:custDataLst>
      <p:tags r:id="rId1"/>
    </p:custDataLst>
    <p:extLst>
      <p:ext uri="{BB962C8B-B14F-4D97-AF65-F5344CB8AC3E}">
        <p14:creationId xmlns:p14="http://schemas.microsoft.com/office/powerpoint/2010/main" val="10447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4000" dirty="0"/>
              <a:t>The status of deserving praise, blame, reward, or punishment for an act or omission, in accordance with one's ethical obligations</a:t>
            </a:r>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a:t>Principled responsibility</a:t>
            </a:r>
          </a:p>
          <a:p>
            <a:pPr>
              <a:lnSpc>
                <a:spcPct val="100000"/>
              </a:lnSpc>
              <a:spcBef>
                <a:spcPct val="20000"/>
              </a:spcBef>
              <a:buFont typeface="+mj-lt"/>
              <a:buAutoNum type="alphaUcPeriod"/>
            </a:pPr>
            <a:r>
              <a:rPr lang="en-US" sz="3200" dirty="0"/>
              <a:t>Moral obedience</a:t>
            </a:r>
          </a:p>
          <a:p>
            <a:pPr>
              <a:lnSpc>
                <a:spcPct val="100000"/>
              </a:lnSpc>
              <a:spcBef>
                <a:spcPct val="20000"/>
              </a:spcBef>
              <a:buFont typeface="+mj-lt"/>
              <a:buAutoNum type="alphaUcPeriod"/>
            </a:pPr>
            <a:r>
              <a:rPr lang="en-US" sz="3200" dirty="0"/>
              <a:t>Moral responsibility</a:t>
            </a:r>
          </a:p>
          <a:p>
            <a:pPr>
              <a:lnSpc>
                <a:spcPct val="100000"/>
              </a:lnSpc>
              <a:spcBef>
                <a:spcPct val="20000"/>
              </a:spcBef>
              <a:buFont typeface="+mj-lt"/>
              <a:buAutoNum type="alphaUcPeriod"/>
            </a:pPr>
            <a:r>
              <a:rPr lang="en-US" sz="3200" dirty="0"/>
              <a:t>Blind obedience</a:t>
            </a:r>
          </a:p>
        </p:txBody>
      </p:sp>
      <p:sp>
        <p:nvSpPr>
          <p:cNvPr id="5" name="Text Placeholder 4"/>
          <p:cNvSpPr>
            <a:spLocks noGrp="1"/>
          </p:cNvSpPr>
          <p:nvPr>
            <p:ph type="body" sz="quarter" idx="10"/>
          </p:nvPr>
        </p:nvSpPr>
        <p:spPr/>
        <p:txBody>
          <a:bodyPr/>
          <a:lstStyle/>
          <a:p>
            <a:r>
              <a:rPr lang="en-US" dirty="0"/>
              <a:t>(NS3-M2U1C1S1:KT1)</a:t>
            </a:r>
          </a:p>
        </p:txBody>
      </p:sp>
      <p:sp>
        <p:nvSpPr>
          <p:cNvPr id="7" name="CAI1"/>
          <p:cNvSpPr/>
          <p:nvPr>
            <p:custDataLst>
              <p:tags r:id="rId3"/>
            </p:custDataLst>
          </p:nvPr>
        </p:nvSpPr>
        <p:spPr>
          <a:xfrm rot="10800000">
            <a:off x="428491" y="4388020"/>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a:t>0</a:t>
            </a:r>
          </a:p>
          <a:p>
            <a:pPr algn="r">
              <a:lnSpc>
                <a:spcPct val="100000"/>
              </a:lnSpc>
              <a:spcBef>
                <a:spcPct val="20000"/>
              </a:spcBef>
              <a:buNone/>
            </a:pPr>
            <a:r>
              <a:rPr lang="en-US" sz="3200"/>
              <a:t>1</a:t>
            </a:r>
          </a:p>
          <a:p>
            <a:pPr algn="r">
              <a:lnSpc>
                <a:spcPct val="100000"/>
              </a:lnSpc>
              <a:spcBef>
                <a:spcPct val="20000"/>
              </a:spcBef>
              <a:buNone/>
            </a:pPr>
            <a:r>
              <a:rPr lang="en-US" sz="3200"/>
              <a:t>2</a:t>
            </a:r>
          </a:p>
          <a:p>
            <a:pPr algn="r">
              <a:lnSpc>
                <a:spcPct val="100000"/>
              </a:lnSpc>
              <a:spcBef>
                <a:spcPct val="20000"/>
              </a:spcBef>
              <a:buNone/>
            </a:pPr>
            <a:r>
              <a:rPr lang="en-US" sz="3200"/>
              <a:t>1</a:t>
            </a:r>
            <a:endParaRPr lang="en-US" sz="3200" dirty="0"/>
          </a:p>
        </p:txBody>
      </p:sp>
    </p:spTree>
    <p:custDataLst>
      <p:tags r:id="rId1"/>
    </p:custDataLst>
    <p:extLst>
      <p:ext uri="{BB962C8B-B14F-4D97-AF65-F5344CB8AC3E}">
        <p14:creationId xmlns:p14="http://schemas.microsoft.com/office/powerpoint/2010/main" val="54482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dirty="0"/>
              <a:t>Response to an order allowing some personal initiative in carrying out the order</a:t>
            </a:r>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a:t>Commanded obedience</a:t>
            </a:r>
          </a:p>
          <a:p>
            <a:pPr>
              <a:lnSpc>
                <a:spcPct val="100000"/>
              </a:lnSpc>
              <a:spcBef>
                <a:spcPct val="20000"/>
              </a:spcBef>
              <a:buFont typeface="+mj-lt"/>
              <a:buAutoNum type="alphaUcPeriod"/>
            </a:pPr>
            <a:r>
              <a:rPr lang="en-US" sz="3200" dirty="0"/>
              <a:t>Blind obedience</a:t>
            </a:r>
          </a:p>
          <a:p>
            <a:pPr>
              <a:lnSpc>
                <a:spcPct val="100000"/>
              </a:lnSpc>
              <a:spcBef>
                <a:spcPct val="20000"/>
              </a:spcBef>
              <a:buFont typeface="+mj-lt"/>
              <a:buAutoNum type="alphaUcPeriod"/>
            </a:pPr>
            <a:r>
              <a:rPr lang="en-US" sz="3200" dirty="0"/>
              <a:t>Responsible obedience</a:t>
            </a:r>
          </a:p>
          <a:p>
            <a:pPr>
              <a:lnSpc>
                <a:spcPct val="100000"/>
              </a:lnSpc>
              <a:spcBef>
                <a:spcPct val="20000"/>
              </a:spcBef>
              <a:buFont typeface="+mj-lt"/>
              <a:buAutoNum type="alphaUcPeriod"/>
            </a:pPr>
            <a:r>
              <a:rPr lang="en-US" sz="3200" dirty="0"/>
              <a:t>Reasoned obedience</a:t>
            </a:r>
          </a:p>
        </p:txBody>
      </p:sp>
      <p:sp>
        <p:nvSpPr>
          <p:cNvPr id="5" name="Text Placeholder 4"/>
          <p:cNvSpPr>
            <a:spLocks noGrp="1"/>
          </p:cNvSpPr>
          <p:nvPr>
            <p:ph type="body" sz="quarter" idx="10"/>
          </p:nvPr>
        </p:nvSpPr>
        <p:spPr/>
        <p:txBody>
          <a:bodyPr/>
          <a:lstStyle/>
          <a:p>
            <a:r>
              <a:rPr lang="en-US" dirty="0"/>
              <a:t>(NS3-M2U1C1S1:KT2)</a:t>
            </a:r>
          </a:p>
        </p:txBody>
      </p:sp>
      <p:sp>
        <p:nvSpPr>
          <p:cNvPr id="7" name="CAI1"/>
          <p:cNvSpPr/>
          <p:nvPr>
            <p:custDataLst>
              <p:tags r:id="rId3"/>
            </p:custDataLst>
          </p:nvPr>
        </p:nvSpPr>
        <p:spPr>
          <a:xfrm rot="10800000">
            <a:off x="428491" y="4988572"/>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a:t>2</a:t>
            </a:r>
          </a:p>
          <a:p>
            <a:pPr algn="r">
              <a:lnSpc>
                <a:spcPct val="100000"/>
              </a:lnSpc>
              <a:spcBef>
                <a:spcPct val="20000"/>
              </a:spcBef>
              <a:buNone/>
            </a:pPr>
            <a:r>
              <a:rPr lang="en-US" sz="3200"/>
              <a:t>0</a:t>
            </a:r>
          </a:p>
          <a:p>
            <a:pPr algn="r">
              <a:lnSpc>
                <a:spcPct val="100000"/>
              </a:lnSpc>
              <a:spcBef>
                <a:spcPct val="20000"/>
              </a:spcBef>
              <a:buNone/>
            </a:pPr>
            <a:r>
              <a:rPr lang="en-US" sz="3200"/>
              <a:t>1</a:t>
            </a:r>
          </a:p>
          <a:p>
            <a:pPr algn="r">
              <a:lnSpc>
                <a:spcPct val="100000"/>
              </a:lnSpc>
              <a:spcBef>
                <a:spcPct val="20000"/>
              </a:spcBef>
              <a:buNone/>
            </a:pPr>
            <a:r>
              <a:rPr lang="en-US" sz="3200"/>
              <a:t>1</a:t>
            </a:r>
            <a:endParaRPr lang="en-US" sz="3200" dirty="0"/>
          </a:p>
        </p:txBody>
      </p:sp>
    </p:spTree>
    <p:custDataLst>
      <p:tags r:id="rId1"/>
    </p:custDataLst>
    <p:extLst>
      <p:ext uri="{BB962C8B-B14F-4D97-AF65-F5344CB8AC3E}">
        <p14:creationId xmlns:p14="http://schemas.microsoft.com/office/powerpoint/2010/main" val="224418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4400" dirty="0"/>
              <a:t>Automatic response to order such as commands issued during close order drill or steering commands to a helmsman</a:t>
            </a:r>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a:t>Reasoned obedience</a:t>
            </a:r>
          </a:p>
          <a:p>
            <a:pPr>
              <a:lnSpc>
                <a:spcPct val="100000"/>
              </a:lnSpc>
              <a:spcBef>
                <a:spcPct val="20000"/>
              </a:spcBef>
              <a:buFont typeface="+mj-lt"/>
              <a:buAutoNum type="alphaUcPeriod"/>
            </a:pPr>
            <a:r>
              <a:rPr lang="en-US" sz="3200" dirty="0"/>
              <a:t>Blind obedience</a:t>
            </a:r>
          </a:p>
          <a:p>
            <a:pPr>
              <a:lnSpc>
                <a:spcPct val="100000"/>
              </a:lnSpc>
              <a:spcBef>
                <a:spcPct val="20000"/>
              </a:spcBef>
              <a:buFont typeface="+mj-lt"/>
              <a:buAutoNum type="alphaUcPeriod"/>
            </a:pPr>
            <a:r>
              <a:rPr lang="en-US" sz="3200" dirty="0"/>
              <a:t>Responsible obedience</a:t>
            </a:r>
          </a:p>
          <a:p>
            <a:pPr>
              <a:lnSpc>
                <a:spcPct val="100000"/>
              </a:lnSpc>
              <a:spcBef>
                <a:spcPct val="20000"/>
              </a:spcBef>
              <a:buFont typeface="+mj-lt"/>
              <a:buAutoNum type="alphaUcPeriod"/>
            </a:pPr>
            <a:r>
              <a:rPr lang="en-US" sz="3200" dirty="0"/>
              <a:t>Commanded obedience</a:t>
            </a:r>
          </a:p>
        </p:txBody>
      </p:sp>
      <p:sp>
        <p:nvSpPr>
          <p:cNvPr id="5" name="Text Placeholder 4"/>
          <p:cNvSpPr>
            <a:spLocks noGrp="1"/>
          </p:cNvSpPr>
          <p:nvPr>
            <p:ph type="body" sz="quarter" idx="10"/>
          </p:nvPr>
        </p:nvSpPr>
        <p:spPr/>
        <p:txBody>
          <a:bodyPr/>
          <a:lstStyle/>
          <a:p>
            <a:r>
              <a:rPr lang="en-US" dirty="0"/>
              <a:t>(NS3-M2U1C1S1:KT3)</a:t>
            </a:r>
          </a:p>
        </p:txBody>
      </p:sp>
      <p:sp>
        <p:nvSpPr>
          <p:cNvPr id="7" name="CAI1"/>
          <p:cNvSpPr/>
          <p:nvPr>
            <p:custDataLst>
              <p:tags r:id="rId3"/>
            </p:custDataLst>
          </p:nvPr>
        </p:nvSpPr>
        <p:spPr>
          <a:xfrm rot="10800000">
            <a:off x="428491" y="3816964"/>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a:t>0</a:t>
            </a:r>
          </a:p>
          <a:p>
            <a:pPr algn="r">
              <a:lnSpc>
                <a:spcPct val="100000"/>
              </a:lnSpc>
              <a:spcBef>
                <a:spcPct val="20000"/>
              </a:spcBef>
              <a:buNone/>
            </a:pPr>
            <a:r>
              <a:rPr lang="en-US" sz="3200"/>
              <a:t>3</a:t>
            </a:r>
          </a:p>
          <a:p>
            <a:pPr algn="r">
              <a:lnSpc>
                <a:spcPct val="100000"/>
              </a:lnSpc>
              <a:spcBef>
                <a:spcPct val="20000"/>
              </a:spcBef>
              <a:buNone/>
            </a:pPr>
            <a:r>
              <a:rPr lang="en-US" sz="3200"/>
              <a:t>0</a:t>
            </a:r>
          </a:p>
          <a:p>
            <a:pPr algn="r">
              <a:lnSpc>
                <a:spcPct val="100000"/>
              </a:lnSpc>
              <a:spcBef>
                <a:spcPct val="20000"/>
              </a:spcBef>
              <a:buNone/>
            </a:pPr>
            <a:r>
              <a:rPr lang="en-US" sz="3200"/>
              <a:t>1</a:t>
            </a:r>
            <a:endParaRPr lang="en-US" sz="3200" dirty="0"/>
          </a:p>
        </p:txBody>
      </p:sp>
    </p:spTree>
    <p:custDataLst>
      <p:tags r:id="rId1"/>
    </p:custDataLst>
    <p:extLst>
      <p:ext uri="{BB962C8B-B14F-4D97-AF65-F5344CB8AC3E}">
        <p14:creationId xmlns:p14="http://schemas.microsoft.com/office/powerpoint/2010/main" val="23393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sz="5400" dirty="0"/>
              <a:t>A directive to action of some kind, generally given by a senior to a junior</a:t>
            </a:r>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a:t>Summons</a:t>
            </a:r>
          </a:p>
          <a:p>
            <a:pPr>
              <a:lnSpc>
                <a:spcPct val="100000"/>
              </a:lnSpc>
              <a:spcBef>
                <a:spcPct val="20000"/>
              </a:spcBef>
              <a:buFont typeface="+mj-lt"/>
              <a:buAutoNum type="alphaUcPeriod"/>
            </a:pPr>
            <a:r>
              <a:rPr lang="en-US" sz="3200" dirty="0"/>
              <a:t>Order</a:t>
            </a:r>
          </a:p>
          <a:p>
            <a:pPr>
              <a:lnSpc>
                <a:spcPct val="100000"/>
              </a:lnSpc>
              <a:spcBef>
                <a:spcPct val="20000"/>
              </a:spcBef>
              <a:buFont typeface="+mj-lt"/>
              <a:buAutoNum type="alphaUcPeriod"/>
            </a:pPr>
            <a:r>
              <a:rPr lang="en-US" sz="3200" dirty="0"/>
              <a:t>Mandate</a:t>
            </a:r>
          </a:p>
          <a:p>
            <a:pPr>
              <a:lnSpc>
                <a:spcPct val="100000"/>
              </a:lnSpc>
              <a:spcBef>
                <a:spcPct val="20000"/>
              </a:spcBef>
              <a:buFont typeface="+mj-lt"/>
              <a:buAutoNum type="alphaUcPeriod"/>
            </a:pPr>
            <a:r>
              <a:rPr lang="en-US" sz="3200" dirty="0"/>
              <a:t>Memorandum</a:t>
            </a:r>
          </a:p>
        </p:txBody>
      </p:sp>
      <p:sp>
        <p:nvSpPr>
          <p:cNvPr id="5" name="Text Placeholder 4"/>
          <p:cNvSpPr>
            <a:spLocks noGrp="1"/>
          </p:cNvSpPr>
          <p:nvPr>
            <p:ph type="body" sz="quarter" idx="10"/>
          </p:nvPr>
        </p:nvSpPr>
        <p:spPr/>
        <p:txBody>
          <a:bodyPr/>
          <a:lstStyle/>
          <a:p>
            <a:r>
              <a:rPr lang="en-US" dirty="0"/>
              <a:t>(NS3-M2U1C1S1:KT4)</a:t>
            </a:r>
          </a:p>
        </p:txBody>
      </p:sp>
      <p:sp>
        <p:nvSpPr>
          <p:cNvPr id="7" name="CAI1"/>
          <p:cNvSpPr/>
          <p:nvPr>
            <p:custDataLst>
              <p:tags r:id="rId3"/>
            </p:custDataLst>
          </p:nvPr>
        </p:nvSpPr>
        <p:spPr>
          <a:xfrm rot="10800000">
            <a:off x="428491" y="3816964"/>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a:t>0</a:t>
            </a:r>
          </a:p>
          <a:p>
            <a:pPr algn="r">
              <a:lnSpc>
                <a:spcPct val="100000"/>
              </a:lnSpc>
              <a:spcBef>
                <a:spcPct val="20000"/>
              </a:spcBef>
              <a:buNone/>
            </a:pPr>
            <a:r>
              <a:rPr lang="en-US" sz="3200"/>
              <a:t>3</a:t>
            </a:r>
          </a:p>
          <a:p>
            <a:pPr algn="r">
              <a:lnSpc>
                <a:spcPct val="100000"/>
              </a:lnSpc>
              <a:spcBef>
                <a:spcPct val="20000"/>
              </a:spcBef>
              <a:buNone/>
            </a:pPr>
            <a:r>
              <a:rPr lang="en-US" sz="3200"/>
              <a:t>1</a:t>
            </a:r>
          </a:p>
          <a:p>
            <a:pPr algn="r">
              <a:lnSpc>
                <a:spcPct val="100000"/>
              </a:lnSpc>
              <a:spcBef>
                <a:spcPct val="20000"/>
              </a:spcBef>
              <a:buNone/>
            </a:pPr>
            <a:r>
              <a:rPr lang="en-US" sz="3200"/>
              <a:t>0</a:t>
            </a:r>
            <a:endParaRPr lang="en-US" sz="3200" dirty="0"/>
          </a:p>
        </p:txBody>
      </p:sp>
    </p:spTree>
    <p:custDataLst>
      <p:tags r:id="rId1"/>
    </p:custDataLst>
    <p:extLst>
      <p:ext uri="{BB962C8B-B14F-4D97-AF65-F5344CB8AC3E}">
        <p14:creationId xmlns:p14="http://schemas.microsoft.com/office/powerpoint/2010/main" val="290737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sz="5400" dirty="0"/>
              <a:t>Calls for blind obedience and is a very specific order</a:t>
            </a:r>
          </a:p>
        </p:txBody>
      </p:sp>
      <p:sp>
        <p:nvSpPr>
          <p:cNvPr id="3" name="TPAnswers"/>
          <p:cNvSpPr>
            <a:spLocks noGrp="1"/>
          </p:cNvSpPr>
          <p:nvPr>
            <p:ph type="body" idx="1"/>
            <p:custDataLst>
              <p:tags r:id="rId2"/>
            </p:custDataLst>
          </p:nvPr>
        </p:nvSpPr>
        <p:spPr>
          <a:xfrm>
            <a:off x="831850" y="2899738"/>
            <a:ext cx="7753350" cy="2976563"/>
          </a:xfrm>
        </p:spPr>
        <p:txBody>
          <a:bodyPr>
            <a:normAutofit/>
          </a:bodyPr>
          <a:lstStyle/>
          <a:p>
            <a:pPr>
              <a:lnSpc>
                <a:spcPct val="100000"/>
              </a:lnSpc>
              <a:spcBef>
                <a:spcPct val="20000"/>
              </a:spcBef>
              <a:buFont typeface="+mj-lt"/>
              <a:buAutoNum type="alphaUcPeriod"/>
            </a:pPr>
            <a:r>
              <a:rPr lang="en-US" sz="3600" dirty="0"/>
              <a:t>Summons</a:t>
            </a:r>
          </a:p>
          <a:p>
            <a:pPr>
              <a:lnSpc>
                <a:spcPct val="100000"/>
              </a:lnSpc>
              <a:spcBef>
                <a:spcPct val="20000"/>
              </a:spcBef>
              <a:buFont typeface="+mj-lt"/>
              <a:buAutoNum type="alphaUcPeriod"/>
            </a:pPr>
            <a:r>
              <a:rPr lang="en-US" sz="3600" dirty="0"/>
              <a:t>Decree</a:t>
            </a:r>
          </a:p>
          <a:p>
            <a:pPr>
              <a:lnSpc>
                <a:spcPct val="100000"/>
              </a:lnSpc>
              <a:spcBef>
                <a:spcPct val="20000"/>
              </a:spcBef>
              <a:buFont typeface="+mj-lt"/>
              <a:buAutoNum type="alphaUcPeriod"/>
            </a:pPr>
            <a:r>
              <a:rPr lang="en-US" sz="3600" dirty="0"/>
              <a:t>Command</a:t>
            </a:r>
          </a:p>
          <a:p>
            <a:pPr>
              <a:lnSpc>
                <a:spcPct val="100000"/>
              </a:lnSpc>
              <a:spcBef>
                <a:spcPct val="20000"/>
              </a:spcBef>
              <a:buFont typeface="+mj-lt"/>
              <a:buAutoNum type="alphaUcPeriod"/>
            </a:pPr>
            <a:r>
              <a:rPr lang="en-US" sz="3600" dirty="0"/>
              <a:t>Memorandum</a:t>
            </a:r>
          </a:p>
        </p:txBody>
      </p:sp>
      <p:sp>
        <p:nvSpPr>
          <p:cNvPr id="5" name="Text Placeholder 4"/>
          <p:cNvSpPr>
            <a:spLocks noGrp="1"/>
          </p:cNvSpPr>
          <p:nvPr>
            <p:ph type="body" sz="quarter" idx="10"/>
          </p:nvPr>
        </p:nvSpPr>
        <p:spPr/>
        <p:txBody>
          <a:bodyPr/>
          <a:lstStyle/>
          <a:p>
            <a:r>
              <a:rPr lang="en-US" dirty="0"/>
              <a:t>(NS3-M2U1C1S1:KT5)</a:t>
            </a:r>
          </a:p>
        </p:txBody>
      </p:sp>
      <p:sp>
        <p:nvSpPr>
          <p:cNvPr id="7" name="CAI1"/>
          <p:cNvSpPr>
            <a:spLocks noChangeAspect="1"/>
          </p:cNvSpPr>
          <p:nvPr>
            <p:custDataLst>
              <p:tags r:id="rId3"/>
            </p:custDataLst>
          </p:nvPr>
        </p:nvSpPr>
        <p:spPr>
          <a:xfrm rot="10800000">
            <a:off x="425450" y="4314867"/>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sp>
        <p:nvSpPr>
          <p:cNvPr id="8" name="TPChart"/>
          <p:cNvSpPr txBox="1">
            <a:spLocks/>
          </p:cNvSpPr>
          <p:nvPr>
            <p:custDataLst>
              <p:tags r:id="rId4"/>
            </p:custDataLst>
          </p:nvPr>
        </p:nvSpPr>
        <p:spPr>
          <a:xfrm>
            <a:off x="6858000" y="2899738"/>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600"/>
              <a:t>0</a:t>
            </a:r>
          </a:p>
          <a:p>
            <a:pPr algn="r">
              <a:lnSpc>
                <a:spcPct val="100000"/>
              </a:lnSpc>
              <a:spcBef>
                <a:spcPct val="20000"/>
              </a:spcBef>
              <a:buNone/>
            </a:pPr>
            <a:r>
              <a:rPr lang="en-US" sz="3600"/>
              <a:t>0</a:t>
            </a:r>
          </a:p>
          <a:p>
            <a:pPr algn="r">
              <a:lnSpc>
                <a:spcPct val="100000"/>
              </a:lnSpc>
              <a:spcBef>
                <a:spcPct val="20000"/>
              </a:spcBef>
              <a:buNone/>
            </a:pPr>
            <a:r>
              <a:rPr lang="en-US" sz="3600"/>
              <a:t>4</a:t>
            </a:r>
          </a:p>
          <a:p>
            <a:pPr algn="r">
              <a:lnSpc>
                <a:spcPct val="100000"/>
              </a:lnSpc>
              <a:spcBef>
                <a:spcPct val="20000"/>
              </a:spcBef>
              <a:buNone/>
            </a:pPr>
            <a:r>
              <a:rPr lang="en-US" sz="3600"/>
              <a:t>0</a:t>
            </a:r>
            <a:endParaRPr lang="en-US" sz="3600" dirty="0"/>
          </a:p>
        </p:txBody>
      </p:sp>
    </p:spTree>
    <p:custDataLst>
      <p:tags r:id="rId1"/>
    </p:custDataLst>
    <p:extLst>
      <p:ext uri="{BB962C8B-B14F-4D97-AF65-F5344CB8AC3E}">
        <p14:creationId xmlns:p14="http://schemas.microsoft.com/office/powerpoint/2010/main" val="324319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476250" y="2046288"/>
            <a:ext cx="11303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Moral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7"/>
          <p:cNvSpPr>
            <a:spLocks noChangeArrowheads="1"/>
          </p:cNvSpPr>
          <p:nvPr/>
        </p:nvSpPr>
        <p:spPr bwMode="auto">
          <a:xfrm>
            <a:off x="476250" y="2473326"/>
            <a:ext cx="21939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responsibility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8"/>
          <p:cNvSpPr>
            <a:spLocks noChangeArrowheads="1"/>
          </p:cNvSpPr>
          <p:nvPr/>
        </p:nvSpPr>
        <p:spPr bwMode="auto">
          <a:xfrm>
            <a:off x="2484438" y="2473326"/>
            <a:ext cx="29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9"/>
          <p:cNvSpPr>
            <a:spLocks noChangeArrowheads="1"/>
          </p:cNvSpPr>
          <p:nvPr/>
        </p:nvSpPr>
        <p:spPr bwMode="auto">
          <a:xfrm>
            <a:off x="2846388" y="2046288"/>
            <a:ext cx="5822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FFFF"/>
                </a:solidFill>
                <a:effectLst/>
                <a:latin typeface="Calibri" pitchFamily="34" charset="0"/>
                <a:cs typeface="Arial" pitchFamily="34" charset="0"/>
              </a:rPr>
              <a:t>The status of morally deserving praise,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2846388" y="2473326"/>
            <a:ext cx="60372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FFFF"/>
                </a:solidFill>
                <a:effectLst/>
                <a:latin typeface="Calibri" pitchFamily="34" charset="0"/>
                <a:cs typeface="Arial" pitchFamily="34" charset="0"/>
              </a:rPr>
              <a:t>blame, reward or punishment for an act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2846388" y="2900363"/>
            <a:ext cx="54588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FF"/>
                </a:solidFill>
                <a:effectLst/>
                <a:latin typeface="Calibri" pitchFamily="34" charset="0"/>
                <a:cs typeface="Arial" pitchFamily="34" charset="0"/>
              </a:rPr>
              <a:t>or omission, in accordance with one’s</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2846388" y="3327401"/>
            <a:ext cx="26971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FF"/>
                </a:solidFill>
                <a:effectLst/>
                <a:latin typeface="Calibri" pitchFamily="34" charset="0"/>
                <a:cs typeface="Arial" pitchFamily="34" charset="0"/>
              </a:rPr>
              <a:t>moral obligations</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3" name="Rectangle 14"/>
          <p:cNvSpPr>
            <a:spLocks noChangeArrowheads="1"/>
          </p:cNvSpPr>
          <p:nvPr/>
        </p:nvSpPr>
        <p:spPr bwMode="auto">
          <a:xfrm>
            <a:off x="476250" y="4533901"/>
            <a:ext cx="167957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Reasoned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Rectangle 15"/>
          <p:cNvSpPr>
            <a:spLocks noChangeArrowheads="1"/>
          </p:cNvSpPr>
          <p:nvPr/>
        </p:nvSpPr>
        <p:spPr bwMode="auto">
          <a:xfrm>
            <a:off x="476250" y="4960938"/>
            <a:ext cx="1774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obedience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2066925" y="4960938"/>
            <a:ext cx="292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2846388" y="4533901"/>
            <a:ext cx="551021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FFFF"/>
                </a:solidFill>
                <a:effectLst/>
                <a:latin typeface="Calibri" pitchFamily="34" charset="0"/>
                <a:cs typeface="Arial" pitchFamily="34" charset="0"/>
              </a:rPr>
              <a:t>Response to an order allowing some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Rectangle 18"/>
          <p:cNvSpPr>
            <a:spLocks noChangeArrowheads="1"/>
          </p:cNvSpPr>
          <p:nvPr/>
        </p:nvSpPr>
        <p:spPr bwMode="auto">
          <a:xfrm>
            <a:off x="2846388" y="4960938"/>
            <a:ext cx="55864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FFFF"/>
                </a:solidFill>
                <a:effectLst/>
                <a:latin typeface="Calibri" pitchFamily="34" charset="0"/>
                <a:cs typeface="Arial" pitchFamily="34" charset="0"/>
              </a:rPr>
              <a:t>personal initiative in carrying out the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 name="Rectangle 19"/>
          <p:cNvSpPr>
            <a:spLocks noChangeArrowheads="1"/>
          </p:cNvSpPr>
          <p:nvPr/>
        </p:nvSpPr>
        <p:spPr bwMode="auto">
          <a:xfrm>
            <a:off x="2846388" y="5387976"/>
            <a:ext cx="9826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FFFF"/>
                </a:solidFill>
                <a:effectLst/>
                <a:latin typeface="Calibri" pitchFamily="34" charset="0"/>
                <a:cs typeface="Arial" pitchFamily="34" charset="0"/>
              </a:rPr>
              <a:t>order</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8542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Unit Overview</a:t>
            </a:r>
          </a:p>
        </p:txBody>
      </p:sp>
      <p:sp>
        <p:nvSpPr>
          <p:cNvPr id="2" name="TextBox 1"/>
          <p:cNvSpPr txBox="1"/>
          <p:nvPr/>
        </p:nvSpPr>
        <p:spPr>
          <a:xfrm>
            <a:off x="386079" y="2070100"/>
            <a:ext cx="8503211" cy="4662815"/>
          </a:xfrm>
          <a:prstGeom prst="rect">
            <a:avLst/>
          </a:prstGeom>
          <a:noFill/>
        </p:spPr>
        <p:txBody>
          <a:bodyPr wrap="square" rtlCol="0">
            <a:spAutoFit/>
          </a:bodyPr>
          <a:lstStyle/>
          <a:p>
            <a:r>
              <a:rPr lang="en-US" sz="2800" dirty="0">
                <a:solidFill>
                  <a:srgbClr val="FFC000"/>
                </a:solidFill>
              </a:rPr>
              <a:t>Leadership</a:t>
            </a:r>
            <a:r>
              <a:rPr lang="en-US" sz="2800" dirty="0">
                <a:solidFill>
                  <a:schemeClr val="bg1"/>
                </a:solidFill>
              </a:rPr>
              <a:t> can be defined as an art, gift or science by which a person can direct the thoughts, plans and actions of others in order to obtain their: </a:t>
            </a:r>
          </a:p>
          <a:p>
            <a:pPr marL="914400" lvl="1" indent="-457200">
              <a:buFont typeface="Arial" panose="020B0604020202020204" pitchFamily="34" charset="0"/>
              <a:buChar char="•"/>
            </a:pPr>
            <a:endParaRPr lang="en-US" sz="1600" dirty="0">
              <a:solidFill>
                <a:schemeClr val="bg1"/>
              </a:solidFill>
            </a:endParaRPr>
          </a:p>
          <a:p>
            <a:pPr marL="914400" lvl="1" indent="-457200">
              <a:buFont typeface="Arial" panose="020B0604020202020204" pitchFamily="34" charset="0"/>
              <a:buChar char="•"/>
            </a:pPr>
            <a:r>
              <a:rPr lang="en-US" sz="2800" dirty="0">
                <a:solidFill>
                  <a:schemeClr val="bg1"/>
                </a:solidFill>
              </a:rPr>
              <a:t>Obedience</a:t>
            </a:r>
          </a:p>
          <a:p>
            <a:pPr marL="914400" lvl="1" indent="-457200">
              <a:buFont typeface="Arial" panose="020B0604020202020204" pitchFamily="34" charset="0"/>
              <a:buChar char="•"/>
            </a:pPr>
            <a:endParaRPr lang="en-US" sz="1600" dirty="0">
              <a:solidFill>
                <a:schemeClr val="bg1"/>
              </a:solidFill>
            </a:endParaRPr>
          </a:p>
          <a:p>
            <a:pPr marL="914400" lvl="1" indent="-457200">
              <a:buFont typeface="Arial" panose="020B0604020202020204" pitchFamily="34" charset="0"/>
              <a:buChar char="•"/>
            </a:pPr>
            <a:r>
              <a:rPr lang="en-US" sz="2800" dirty="0">
                <a:solidFill>
                  <a:schemeClr val="bg1"/>
                </a:solidFill>
              </a:rPr>
              <a:t>Respect</a:t>
            </a:r>
          </a:p>
          <a:p>
            <a:pPr marL="914400" lvl="1" indent="-457200">
              <a:buFont typeface="Arial" panose="020B0604020202020204" pitchFamily="34" charset="0"/>
              <a:buChar char="•"/>
            </a:pPr>
            <a:endParaRPr lang="en-US" sz="1600" dirty="0">
              <a:solidFill>
                <a:schemeClr val="bg1"/>
              </a:solidFill>
            </a:endParaRPr>
          </a:p>
          <a:p>
            <a:pPr marL="914400" lvl="1" indent="-457200">
              <a:buFont typeface="Arial" panose="020B0604020202020204" pitchFamily="34" charset="0"/>
              <a:buChar char="•"/>
            </a:pPr>
            <a:r>
              <a:rPr lang="en-US" sz="2800" dirty="0">
                <a:solidFill>
                  <a:schemeClr val="bg1"/>
                </a:solidFill>
              </a:rPr>
              <a:t>Confidence</a:t>
            </a:r>
          </a:p>
          <a:p>
            <a:pPr marL="914400" lvl="1" indent="-457200">
              <a:buFont typeface="Arial" panose="020B0604020202020204" pitchFamily="34" charset="0"/>
              <a:buChar char="•"/>
            </a:pPr>
            <a:endParaRPr lang="en-US" sz="1600" dirty="0">
              <a:solidFill>
                <a:schemeClr val="bg1"/>
              </a:solidFill>
            </a:endParaRPr>
          </a:p>
          <a:p>
            <a:pPr marL="914400" lvl="1" indent="-457200">
              <a:buFont typeface="Arial" panose="020B0604020202020204" pitchFamily="34" charset="0"/>
              <a:buChar char="•"/>
            </a:pPr>
            <a:r>
              <a:rPr lang="en-US" sz="2800" dirty="0">
                <a:solidFill>
                  <a:schemeClr val="bg1"/>
                </a:solidFill>
              </a:rPr>
              <a:t>Loyal cooperation</a:t>
            </a:r>
          </a:p>
          <a:p>
            <a:endParaRPr lang="en-US" sz="2800" dirty="0">
              <a:solidFill>
                <a:schemeClr val="bg1"/>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39" y="3388846"/>
            <a:ext cx="4638019" cy="310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32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461963" y="1990725"/>
            <a:ext cx="9953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Blind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7"/>
          <p:cNvSpPr>
            <a:spLocks noChangeArrowheads="1"/>
          </p:cNvSpPr>
          <p:nvPr/>
        </p:nvSpPr>
        <p:spPr bwMode="auto">
          <a:xfrm>
            <a:off x="461963" y="2417763"/>
            <a:ext cx="1774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obedience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8"/>
          <p:cNvSpPr>
            <a:spLocks noChangeArrowheads="1"/>
          </p:cNvSpPr>
          <p:nvPr/>
        </p:nvSpPr>
        <p:spPr bwMode="auto">
          <a:xfrm>
            <a:off x="2052638" y="2417763"/>
            <a:ext cx="2936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9"/>
          <p:cNvSpPr>
            <a:spLocks noChangeArrowheads="1"/>
          </p:cNvSpPr>
          <p:nvPr/>
        </p:nvSpPr>
        <p:spPr bwMode="auto">
          <a:xfrm>
            <a:off x="2832101" y="1990725"/>
            <a:ext cx="57118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FFFF"/>
                </a:solidFill>
                <a:effectLst/>
                <a:latin typeface="Calibri" pitchFamily="34" charset="0"/>
                <a:cs typeface="Arial" pitchFamily="34" charset="0"/>
              </a:rPr>
              <a:t>Automatic response to orders such as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8" name="Rectangle 10"/>
          <p:cNvSpPr>
            <a:spLocks noChangeArrowheads="1"/>
          </p:cNvSpPr>
          <p:nvPr/>
        </p:nvSpPr>
        <p:spPr bwMode="auto">
          <a:xfrm>
            <a:off x="2832101" y="2417763"/>
            <a:ext cx="53779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c</a:t>
            </a:r>
            <a:r>
              <a:rPr kumimoji="0" lang="en-US" altLang="en-US" sz="2800" b="0" i="0" u="none" strike="noStrike" cap="none" normalizeH="0" baseline="0" dirty="0">
                <a:ln>
                  <a:noFill/>
                </a:ln>
                <a:solidFill>
                  <a:srgbClr val="FFFFFF"/>
                </a:solidFill>
                <a:effectLst/>
                <a:latin typeface="Calibri" pitchFamily="34" charset="0"/>
                <a:cs typeface="Arial" pitchFamily="34" charset="0"/>
              </a:rPr>
              <a:t>ommands issued during close order</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 name="Rectangle 12"/>
          <p:cNvSpPr>
            <a:spLocks noChangeArrowheads="1"/>
          </p:cNvSpPr>
          <p:nvPr/>
        </p:nvSpPr>
        <p:spPr bwMode="auto">
          <a:xfrm>
            <a:off x="2832101" y="2844800"/>
            <a:ext cx="47720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FFFF"/>
                </a:solidFill>
                <a:effectLst/>
                <a:latin typeface="Calibri" pitchFamily="34" charset="0"/>
                <a:cs typeface="Arial" pitchFamily="34" charset="0"/>
              </a:rPr>
              <a:t>drill or steering commands to a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 name="Rectangle 13"/>
          <p:cNvSpPr>
            <a:spLocks noChangeArrowheads="1"/>
          </p:cNvSpPr>
          <p:nvPr/>
        </p:nvSpPr>
        <p:spPr bwMode="auto">
          <a:xfrm>
            <a:off x="2832101" y="3270250"/>
            <a:ext cx="16954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FFFF"/>
                </a:solidFill>
                <a:effectLst/>
                <a:latin typeface="Calibri" pitchFamily="34" charset="0"/>
                <a:cs typeface="Arial" pitchFamily="34" charset="0"/>
              </a:rPr>
              <a:t>helmsman</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2" name="Rectangle 14"/>
          <p:cNvSpPr>
            <a:spLocks noChangeArrowheads="1"/>
          </p:cNvSpPr>
          <p:nvPr/>
        </p:nvSpPr>
        <p:spPr bwMode="auto">
          <a:xfrm>
            <a:off x="461963" y="4116388"/>
            <a:ext cx="11112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Order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3" name="Rectangle 15"/>
          <p:cNvSpPr>
            <a:spLocks noChangeArrowheads="1"/>
          </p:cNvSpPr>
          <p:nvPr/>
        </p:nvSpPr>
        <p:spPr bwMode="auto">
          <a:xfrm>
            <a:off x="1384301" y="4116388"/>
            <a:ext cx="2936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Rectangle 16"/>
          <p:cNvSpPr>
            <a:spLocks noChangeArrowheads="1"/>
          </p:cNvSpPr>
          <p:nvPr/>
        </p:nvSpPr>
        <p:spPr bwMode="auto">
          <a:xfrm>
            <a:off x="2832101" y="4116388"/>
            <a:ext cx="52054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FF"/>
                </a:solidFill>
                <a:effectLst/>
                <a:latin typeface="Calibri" pitchFamily="34" charset="0"/>
                <a:cs typeface="Arial" pitchFamily="34" charset="0"/>
              </a:rPr>
              <a:t>A directive to action of some kind,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7"/>
          <p:cNvSpPr>
            <a:spLocks noChangeArrowheads="1"/>
          </p:cNvSpPr>
          <p:nvPr/>
        </p:nvSpPr>
        <p:spPr bwMode="auto">
          <a:xfrm>
            <a:off x="2832101" y="4543425"/>
            <a:ext cx="54359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FF"/>
                </a:solidFill>
                <a:effectLst/>
                <a:latin typeface="Calibri" pitchFamily="34" charset="0"/>
                <a:cs typeface="Arial" pitchFamily="34" charset="0"/>
              </a:rPr>
              <a:t>generally given by a senior to a junior</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Rectangle 19"/>
          <p:cNvSpPr>
            <a:spLocks noChangeArrowheads="1"/>
          </p:cNvSpPr>
          <p:nvPr/>
        </p:nvSpPr>
        <p:spPr bwMode="auto">
          <a:xfrm>
            <a:off x="461963" y="5233988"/>
            <a:ext cx="17541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Command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 name="Rectangle 20"/>
          <p:cNvSpPr>
            <a:spLocks noChangeArrowheads="1"/>
          </p:cNvSpPr>
          <p:nvPr/>
        </p:nvSpPr>
        <p:spPr bwMode="auto">
          <a:xfrm>
            <a:off x="2032001" y="5233988"/>
            <a:ext cx="2936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C000"/>
                </a:solidFill>
                <a:effectLst/>
                <a:latin typeface="Calibri" pitchFamily="34" charset="0"/>
                <a:cs typeface="Arial" pitchFamily="34" charset="0"/>
              </a:rPr>
              <a:t>-</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9" name="Rectangle 21"/>
          <p:cNvSpPr>
            <a:spLocks noChangeArrowheads="1"/>
          </p:cNvSpPr>
          <p:nvPr/>
        </p:nvSpPr>
        <p:spPr bwMode="auto">
          <a:xfrm>
            <a:off x="2832101" y="5233988"/>
            <a:ext cx="57023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FFFFFF"/>
                </a:solidFill>
                <a:effectLst/>
                <a:latin typeface="Calibri" pitchFamily="34" charset="0"/>
                <a:cs typeface="Arial" pitchFamily="34" charset="0"/>
              </a:rPr>
              <a:t>Calls for blind obedience and is a very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22"/>
          <p:cNvSpPr>
            <a:spLocks noChangeArrowheads="1"/>
          </p:cNvSpPr>
          <p:nvPr/>
        </p:nvSpPr>
        <p:spPr bwMode="auto">
          <a:xfrm>
            <a:off x="2832101" y="5661025"/>
            <a:ext cx="19683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800" dirty="0">
                <a:solidFill>
                  <a:srgbClr val="FFFFFF"/>
                </a:solidFill>
                <a:latin typeface="Calibri" pitchFamily="34" charset="0"/>
              </a:rPr>
              <a:t>s</a:t>
            </a:r>
            <a:r>
              <a:rPr kumimoji="0" lang="en-US" altLang="en-US" sz="2800" b="0" i="0" u="none" strike="noStrike" cap="none" normalizeH="0" baseline="0" dirty="0">
                <a:ln>
                  <a:noFill/>
                </a:ln>
                <a:solidFill>
                  <a:srgbClr val="FFFFFF"/>
                </a:solidFill>
                <a:effectLst/>
                <a:latin typeface="Calibri" pitchFamily="34" charset="0"/>
                <a:cs typeface="Arial" pitchFamily="34" charset="0"/>
              </a:rPr>
              <a:t>pecific order</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070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4" grpId="0"/>
      <p:bldP spid="15"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209548" y="190500"/>
            <a:ext cx="8705852" cy="1187450"/>
          </a:xfrm>
        </p:spPr>
        <p:txBody>
          <a:bodyPr>
            <a:noAutofit/>
          </a:bodyPr>
          <a:lstStyle/>
          <a:p>
            <a:r>
              <a:rPr lang="en-US" sz="3600" dirty="0"/>
              <a:t>Why is it important to know the difference between an order and a command?</a:t>
            </a:r>
          </a:p>
        </p:txBody>
      </p:sp>
      <p:grpSp>
        <p:nvGrpSpPr>
          <p:cNvPr id="9" name="Group 8"/>
          <p:cNvGrpSpPr/>
          <p:nvPr/>
        </p:nvGrpSpPr>
        <p:grpSpPr>
          <a:xfrm>
            <a:off x="3000375" y="6136098"/>
            <a:ext cx="342900" cy="381000"/>
            <a:chOff x="4156144" y="6248400"/>
            <a:chExt cx="342900" cy="381000"/>
          </a:xfrm>
        </p:grpSpPr>
        <p:pic>
          <p:nvPicPr>
            <p:cNvPr id="10" name="Picture 9"/>
            <p:cNvPicPr>
              <a:picLocks noChangeAspect="1"/>
            </p:cNvPicPr>
            <p:nvPr/>
          </p:nvPicPr>
          <p:blipFill rotWithShape="1">
            <a:blip r:embed="rId5"/>
            <a:srcRect l="14050" r="80335" b="-2564"/>
            <a:stretch/>
          </p:blipFill>
          <p:spPr>
            <a:xfrm>
              <a:off x="4191000" y="6248400"/>
              <a:ext cx="304800" cy="381000"/>
            </a:xfrm>
            <a:prstGeom prst="rect">
              <a:avLst/>
            </a:prstGeom>
          </p:spPr>
        </p:pic>
        <p:sp>
          <p:nvSpPr>
            <p:cNvPr id="11" name="Rectangle 10"/>
            <p:cNvSpPr/>
            <p:nvPr/>
          </p:nvSpPr>
          <p:spPr>
            <a:xfrm>
              <a:off x="4156144" y="6253162"/>
              <a:ext cx="342900" cy="371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prstClr val="white"/>
                </a:solidFill>
              </a:endParaRPr>
            </a:p>
          </p:txBody>
        </p:sp>
      </p:grpSp>
      <p:sp>
        <p:nvSpPr>
          <p:cNvPr id="12" name="TextBox 11"/>
          <p:cNvSpPr txBox="1"/>
          <p:nvPr/>
        </p:nvSpPr>
        <p:spPr>
          <a:xfrm>
            <a:off x="457200" y="5334000"/>
            <a:ext cx="5429251" cy="769441"/>
          </a:xfrm>
          <a:prstGeom prst="rect">
            <a:avLst/>
          </a:prstGeom>
          <a:noFill/>
        </p:spPr>
        <p:txBody>
          <a:bodyPr wrap="square" rtlCol="0">
            <a:spAutoFit/>
          </a:bodyPr>
          <a:lstStyle/>
          <a:p>
            <a:pPr algn="ctr"/>
            <a:r>
              <a:rPr lang="en-US" sz="2400" b="1" dirty="0">
                <a:solidFill>
                  <a:srgbClr val="F8F8F8"/>
                </a:solidFill>
              </a:rPr>
              <a:t>Note to Instructors: </a:t>
            </a:r>
          </a:p>
          <a:p>
            <a:pPr algn="ctr"/>
            <a:r>
              <a:rPr lang="en-US" sz="2000" dirty="0">
                <a:solidFill>
                  <a:srgbClr val="F8F8F8"/>
                </a:solidFill>
              </a:rPr>
              <a:t>Click the Show/Hide Response Display Button </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576595"/>
            <a:ext cx="1062281" cy="1018362"/>
          </a:xfrm>
          <a:prstGeom prst="rect">
            <a:avLst/>
          </a:prstGeom>
        </p:spPr>
      </p:pic>
      <p:sp>
        <p:nvSpPr>
          <p:cNvPr id="3" name="Flowchart: Card 2"/>
          <p:cNvSpPr/>
          <p:nvPr/>
        </p:nvSpPr>
        <p:spPr>
          <a:xfrm rot="10800000" flipH="1">
            <a:off x="209549" y="1453907"/>
            <a:ext cx="8705851" cy="3880092"/>
          </a:xfrm>
          <a:prstGeom prst="flowChartPunchedCard">
            <a:avLst/>
          </a:prstGeom>
          <a:solidFill>
            <a:srgbClr val="FFFFC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381000" y="1500288"/>
            <a:ext cx="574196" cy="2862322"/>
          </a:xfrm>
          <a:prstGeom prst="rect">
            <a:avLst/>
          </a:prstGeom>
        </p:spPr>
        <p:txBody>
          <a:bodyPr wrap="none">
            <a:spAutoFit/>
          </a:bodyPr>
          <a:lstStyle/>
          <a:p>
            <a:pPr>
              <a:lnSpc>
                <a:spcPct val="150000"/>
              </a:lnSpc>
            </a:pPr>
            <a:r>
              <a:rPr lang="en-US" sz="4000" dirty="0">
                <a:solidFill>
                  <a:prstClr val="black"/>
                </a:solidFill>
                <a:effectLst>
                  <a:outerShdw blurRad="38100" dist="38100" dir="2700000" algn="tl">
                    <a:srgbClr val="000000">
                      <a:alpha val="43137"/>
                    </a:srgbClr>
                  </a:outerShdw>
                </a:effectLst>
              </a:rPr>
              <a:t>1.</a:t>
            </a:r>
          </a:p>
          <a:p>
            <a:pPr>
              <a:lnSpc>
                <a:spcPct val="150000"/>
              </a:lnSpc>
            </a:pPr>
            <a:r>
              <a:rPr lang="en-US" sz="4000" dirty="0">
                <a:solidFill>
                  <a:prstClr val="black"/>
                </a:solidFill>
                <a:effectLst>
                  <a:outerShdw blurRad="38100" dist="38100" dir="2700000" algn="tl">
                    <a:srgbClr val="000000">
                      <a:alpha val="43137"/>
                    </a:srgbClr>
                  </a:outerShdw>
                </a:effectLst>
              </a:rPr>
              <a:t>2.</a:t>
            </a:r>
          </a:p>
          <a:p>
            <a:pPr>
              <a:lnSpc>
                <a:spcPct val="150000"/>
              </a:lnSpc>
            </a:pPr>
            <a:r>
              <a:rPr lang="en-US" sz="4000" dirty="0">
                <a:solidFill>
                  <a:prstClr val="black"/>
                </a:solidFill>
                <a:effectLst>
                  <a:outerShdw blurRad="38100" dist="38100" dir="2700000" algn="tl">
                    <a:srgbClr val="000000">
                      <a:alpha val="43137"/>
                    </a:srgbClr>
                  </a:outerShdw>
                </a:effectLst>
              </a:rPr>
              <a:t>3.</a:t>
            </a:r>
          </a:p>
        </p:txBody>
      </p:sp>
    </p:spTree>
    <p:custDataLst>
      <p:tags r:id="rId2"/>
    </p:custDataLst>
    <p:controls>
      <mc:AlternateContent xmlns:mc="http://schemas.openxmlformats.org/markup-compatibility/2006">
        <mc:Choice xmlns:v="urn:schemas-microsoft-com:vml" Requires="v">
          <p:control spid="2067" name="ShockwaveFlash1" r:id="rId3" imgW="1136520" imgH="1365120"/>
        </mc:Choice>
        <mc:Fallback>
          <p:control name="ShockwaveFlash1" r:id="rId3" imgW="1136520" imgH="1365120">
            <p:pic>
              <p:nvPicPr>
                <p:cNvPr id="14" name="ShockwaveFlash1"/>
                <p:cNvPicPr>
                  <a:picLocks/>
                </p:cNvPicPr>
                <p:nvPr/>
              </p:nvPicPr>
              <p:blipFill>
                <a:blip r:embed="rId7"/>
                <a:stretch>
                  <a:fillRect/>
                </a:stretch>
              </p:blipFill>
              <p:spPr>
                <a:xfrm>
                  <a:off x="7625862" y="5403218"/>
                  <a:ext cx="1137138" cy="1365115"/>
                </a:xfrm>
                <a:prstGeom prst="rect">
                  <a:avLst/>
                </a:prstGeom>
              </p:spPr>
            </p:pic>
          </p:control>
        </mc:Fallback>
      </mc:AlternateContent>
    </p:controls>
    <p:extLst>
      <p:ext uri="{BB962C8B-B14F-4D97-AF65-F5344CB8AC3E}">
        <p14:creationId xmlns:p14="http://schemas.microsoft.com/office/powerpoint/2010/main" val="200255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r>
              <a:rPr lang="en-US" sz="5400" dirty="0"/>
              <a:t>How often do you find yourself leading others?</a:t>
            </a:r>
          </a:p>
        </p:txBody>
      </p:sp>
      <p:sp>
        <p:nvSpPr>
          <p:cNvPr id="3" name="TPAnswers"/>
          <p:cNvSpPr>
            <a:spLocks noGrp="1"/>
          </p:cNvSpPr>
          <p:nvPr>
            <p:ph type="body" idx="1"/>
            <p:custDataLst>
              <p:tags r:id="rId2"/>
            </p:custDataLst>
          </p:nvPr>
        </p:nvSpPr>
        <p:spPr>
          <a:xfrm>
            <a:off x="628650" y="2609849"/>
            <a:ext cx="7086600" cy="2976563"/>
          </a:xfrm>
        </p:spPr>
        <p:txBody>
          <a:bodyPr>
            <a:noAutofit/>
          </a:bodyPr>
          <a:lstStyle/>
          <a:p>
            <a:pPr marL="457200" indent="-457200">
              <a:lnSpc>
                <a:spcPct val="100000"/>
              </a:lnSpc>
              <a:spcBef>
                <a:spcPct val="20000"/>
              </a:spcBef>
              <a:buFont typeface="+mj-lt"/>
              <a:buAutoNum type="alphaUcPeriod"/>
            </a:pPr>
            <a:r>
              <a:rPr lang="en-US" sz="2800" b="1" dirty="0">
                <a:solidFill>
                  <a:srgbClr val="92D050"/>
                </a:solidFill>
              </a:rPr>
              <a:t>Constantly</a:t>
            </a:r>
            <a:r>
              <a:rPr lang="en-US" sz="2800" dirty="0"/>
              <a:t> - I always end up in leadership roles, be it social, academic, or professional.</a:t>
            </a:r>
          </a:p>
          <a:p>
            <a:pPr marL="457200" indent="-457200">
              <a:lnSpc>
                <a:spcPct val="100000"/>
              </a:lnSpc>
              <a:spcBef>
                <a:spcPct val="20000"/>
              </a:spcBef>
              <a:buFont typeface="+mj-lt"/>
              <a:buAutoNum type="alphaUcPeriod"/>
            </a:pPr>
            <a:r>
              <a:rPr lang="en-US" sz="2800" b="1" dirty="0">
                <a:solidFill>
                  <a:srgbClr val="FFFF00"/>
                </a:solidFill>
              </a:rPr>
              <a:t>Most of the time </a:t>
            </a:r>
            <a:r>
              <a:rPr lang="en-US" sz="2800" b="1" dirty="0"/>
              <a:t>-</a:t>
            </a:r>
            <a:r>
              <a:rPr lang="en-US" sz="2800" dirty="0"/>
              <a:t> Typically, I am leading others.</a:t>
            </a:r>
          </a:p>
          <a:p>
            <a:pPr marL="457200" indent="-457200">
              <a:lnSpc>
                <a:spcPct val="100000"/>
              </a:lnSpc>
              <a:spcBef>
                <a:spcPct val="20000"/>
              </a:spcBef>
              <a:buFont typeface="+mj-lt"/>
              <a:buAutoNum type="alphaUcPeriod"/>
            </a:pPr>
            <a:r>
              <a:rPr lang="en-US" sz="2800" b="1" dirty="0">
                <a:solidFill>
                  <a:srgbClr val="FFC000"/>
                </a:solidFill>
              </a:rPr>
              <a:t>Sometimes</a:t>
            </a:r>
            <a:r>
              <a:rPr lang="en-US" sz="2800" dirty="0"/>
              <a:t> - I haven’t had many opportunities.</a:t>
            </a:r>
          </a:p>
          <a:p>
            <a:pPr marL="457200" indent="-457200">
              <a:lnSpc>
                <a:spcPct val="100000"/>
              </a:lnSpc>
              <a:spcBef>
                <a:spcPct val="20000"/>
              </a:spcBef>
              <a:buFont typeface="+mj-lt"/>
              <a:buAutoNum type="alphaUcPeriod"/>
            </a:pPr>
            <a:r>
              <a:rPr lang="en-US" sz="2800" b="1" dirty="0">
                <a:solidFill>
                  <a:srgbClr val="FF0000"/>
                </a:solidFill>
              </a:rPr>
              <a:t>Rarely</a:t>
            </a:r>
            <a:r>
              <a:rPr lang="en-US" sz="2800" dirty="0"/>
              <a:t> - I am more of a follower. Say jump and I’ll ask, How high?</a:t>
            </a:r>
          </a:p>
        </p:txBody>
      </p:sp>
      <p:sp>
        <p:nvSpPr>
          <p:cNvPr id="5" name="Text Placeholder 4"/>
          <p:cNvSpPr>
            <a:spLocks noGrp="1"/>
          </p:cNvSpPr>
          <p:nvPr>
            <p:ph type="body" sz="quarter" idx="10"/>
          </p:nvPr>
        </p:nvSpPr>
        <p:spPr/>
        <p:txBody>
          <a:bodyPr/>
          <a:lstStyle/>
          <a:p>
            <a:r>
              <a:rPr lang="en-US" dirty="0"/>
              <a:t>(NS3-M2U1C1S1:LQ1)</a:t>
            </a:r>
          </a:p>
        </p:txBody>
      </p:sp>
      <p:sp>
        <p:nvSpPr>
          <p:cNvPr id="7" name="TPChart"/>
          <p:cNvSpPr txBox="1">
            <a:spLocks/>
          </p:cNvSpPr>
          <p:nvPr>
            <p:custDataLst>
              <p:tags r:id="rId3"/>
            </p:custDataLst>
          </p:nvPr>
        </p:nvSpPr>
        <p:spPr>
          <a:xfrm>
            <a:off x="6858000" y="2609849"/>
            <a:ext cx="1727200" cy="2976563"/>
          </a:xfrm>
          <a:prstGeom prst="rect">
            <a:avLst/>
          </a:prstGeom>
        </p:spPr>
        <p:txBody>
          <a:bodyPr vert="horz" lIns="91440" tIns="45720" rIns="91440" bIns="45720"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a:lnSpc>
                <a:spcPct val="100000"/>
              </a:lnSpc>
              <a:spcBef>
                <a:spcPct val="20000"/>
              </a:spcBef>
              <a:buNone/>
            </a:pPr>
            <a:r>
              <a:rPr lang="en-US" sz="2800"/>
              <a:t>1</a:t>
            </a:r>
            <a:br>
              <a:rPr lang="en-US" sz="2800"/>
            </a:br>
            <a:endParaRPr lang="en-US" sz="2800"/>
          </a:p>
          <a:p>
            <a:pPr marL="457200" indent="-457200" algn="r">
              <a:lnSpc>
                <a:spcPct val="100000"/>
              </a:lnSpc>
              <a:spcBef>
                <a:spcPct val="20000"/>
              </a:spcBef>
              <a:buNone/>
            </a:pPr>
            <a:r>
              <a:rPr lang="en-US" sz="2800"/>
              <a:t>3</a:t>
            </a:r>
            <a:br>
              <a:rPr lang="en-US" sz="2800"/>
            </a:br>
            <a:endParaRPr lang="en-US" sz="2800"/>
          </a:p>
          <a:p>
            <a:pPr marL="457200" indent="-457200" algn="r">
              <a:lnSpc>
                <a:spcPct val="100000"/>
              </a:lnSpc>
              <a:spcBef>
                <a:spcPct val="20000"/>
              </a:spcBef>
              <a:buNone/>
            </a:pPr>
            <a:r>
              <a:rPr lang="en-US" sz="2800"/>
              <a:t>4</a:t>
            </a:r>
            <a:br>
              <a:rPr lang="en-US" sz="2800"/>
            </a:br>
            <a:endParaRPr lang="en-US" sz="2800"/>
          </a:p>
          <a:p>
            <a:pPr marL="457200" indent="-457200" algn="r">
              <a:lnSpc>
                <a:spcPct val="100000"/>
              </a:lnSpc>
              <a:spcBef>
                <a:spcPct val="20000"/>
              </a:spcBef>
              <a:buNone/>
            </a:pPr>
            <a:r>
              <a:rPr lang="en-US" sz="2800"/>
              <a:t>0</a:t>
            </a:r>
            <a:br>
              <a:rPr lang="en-US" sz="2800"/>
            </a:br>
            <a:endParaRPr lang="en-US" sz="2800" dirty="0"/>
          </a:p>
        </p:txBody>
      </p:sp>
    </p:spTree>
    <p:custDataLst>
      <p:tags r:id="rId1"/>
    </p:custDataLst>
    <p:extLst>
      <p:ext uri="{BB962C8B-B14F-4D97-AF65-F5344CB8AC3E}">
        <p14:creationId xmlns:p14="http://schemas.microsoft.com/office/powerpoint/2010/main" val="973614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PChart"/>
          <p:cNvGraphicFramePr/>
          <p:nvPr>
            <p:custDataLst>
              <p:tags r:id="rId2"/>
            </p:custDataLst>
            <p:extLst>
              <p:ext uri="{D42A27DB-BD31-4B8C-83A1-F6EECF244321}">
                <p14:modId xmlns:p14="http://schemas.microsoft.com/office/powerpoint/2010/main" val="1493118429"/>
              </p:ext>
            </p:extLst>
          </p:nvPr>
        </p:nvGraphicFramePr>
        <p:xfrm>
          <a:off x="4846637" y="2114550"/>
          <a:ext cx="3565525" cy="5143500"/>
        </p:xfrm>
        <a:graphic>
          <a:graphicData uri="http://schemas.openxmlformats.org/drawingml/2006/chart">
            <c:chart xmlns:c="http://schemas.openxmlformats.org/drawingml/2006/chart" xmlns:r="http://schemas.openxmlformats.org/officeDocument/2006/relationships" r:id="rId6"/>
          </a:graphicData>
        </a:graphic>
      </p:graphicFrame>
      <p:sp>
        <p:nvSpPr>
          <p:cNvPr id="2" name="TPQuestion"/>
          <p:cNvSpPr>
            <a:spLocks noGrp="1"/>
          </p:cNvSpPr>
          <p:nvPr>
            <p:ph type="title"/>
          </p:nvPr>
        </p:nvSpPr>
        <p:spPr>
          <a:xfrm>
            <a:off x="609600" y="346563"/>
            <a:ext cx="7886700" cy="2472837"/>
          </a:xfrm>
        </p:spPr>
        <p:txBody>
          <a:bodyPr/>
          <a:lstStyle/>
          <a:p>
            <a:r>
              <a:rPr lang="en-US" dirty="0"/>
              <a:t>Poor leadership can cause mission failure.</a:t>
            </a:r>
          </a:p>
        </p:txBody>
      </p:sp>
      <p:sp>
        <p:nvSpPr>
          <p:cNvPr id="5" name="Text Placeholder 4"/>
          <p:cNvSpPr>
            <a:spLocks noGrp="1"/>
          </p:cNvSpPr>
          <p:nvPr>
            <p:ph type="body" sz="quarter" idx="10"/>
          </p:nvPr>
        </p:nvSpPr>
        <p:spPr/>
        <p:txBody>
          <a:bodyPr>
            <a:normAutofit fontScale="92500" lnSpcReduction="10000"/>
          </a:bodyPr>
          <a:lstStyle/>
          <a:p>
            <a:r>
              <a:rPr lang="en-US" dirty="0"/>
              <a:t>(NS3-M2U1C1S1:LQ2)</a:t>
            </a:r>
          </a:p>
        </p:txBody>
      </p:sp>
      <p:sp>
        <p:nvSpPr>
          <p:cNvPr id="9" name="TPAnswers"/>
          <p:cNvSpPr txBox="1">
            <a:spLocks/>
          </p:cNvSpPr>
          <p:nvPr>
            <p:custDataLst>
              <p:tags r:id="rId3"/>
            </p:custDataLst>
          </p:nvPr>
        </p:nvSpPr>
        <p:spPr>
          <a:xfrm>
            <a:off x="609600" y="3048000"/>
            <a:ext cx="5181600" cy="3352801"/>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514350">
              <a:lnSpc>
                <a:spcPct val="100000"/>
              </a:lnSpc>
              <a:spcBef>
                <a:spcPct val="20000"/>
              </a:spcBef>
              <a:spcAft>
                <a:spcPts val="3840"/>
              </a:spcAft>
            </a:pPr>
            <a:r>
              <a:rPr lang="en-US" sz="3600" dirty="0">
                <a:solidFill>
                  <a:prstClr val="white"/>
                </a:solidFill>
              </a:rPr>
              <a:t>True</a:t>
            </a:r>
          </a:p>
          <a:p>
            <a:pPr indent="-514350">
              <a:lnSpc>
                <a:spcPct val="100000"/>
              </a:lnSpc>
              <a:spcBef>
                <a:spcPct val="20000"/>
              </a:spcBef>
              <a:spcAft>
                <a:spcPts val="3840"/>
              </a:spcAft>
            </a:pPr>
            <a:r>
              <a:rPr lang="en-US" sz="3600" dirty="0">
                <a:solidFill>
                  <a:prstClr val="white"/>
                </a:solidFill>
              </a:rPr>
              <a:t>False</a:t>
            </a:r>
          </a:p>
        </p:txBody>
      </p:sp>
      <p:sp>
        <p:nvSpPr>
          <p:cNvPr id="10" name="CAI1"/>
          <p:cNvSpPr>
            <a:spLocks noChangeAspect="1"/>
          </p:cNvSpPr>
          <p:nvPr>
            <p:custDataLst>
              <p:tags r:id="rId4"/>
            </p:custDataLst>
          </p:nvPr>
        </p:nvSpPr>
        <p:spPr>
          <a:xfrm rot="10800000">
            <a:off x="207264" y="3144044"/>
            <a:ext cx="402336" cy="398463"/>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ustDataLst>
      <p:tags r:id="rId1"/>
    </p:custDataLst>
    <p:extLst>
      <p:ext uri="{BB962C8B-B14F-4D97-AF65-F5344CB8AC3E}">
        <p14:creationId xmlns:p14="http://schemas.microsoft.com/office/powerpoint/2010/main" val="226371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Introduction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412" y="2647107"/>
            <a:ext cx="4155512" cy="2973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8646" y="2058147"/>
            <a:ext cx="4061759" cy="4431983"/>
          </a:xfrm>
          <a:prstGeom prst="rect">
            <a:avLst/>
          </a:prstGeom>
          <a:noFill/>
        </p:spPr>
        <p:txBody>
          <a:bodyPr wrap="square" rtlCol="0">
            <a:spAutoFit/>
          </a:bodyPr>
          <a:lstStyle/>
          <a:p>
            <a:r>
              <a:rPr lang="en-US" sz="2800" u="sng" dirty="0">
                <a:solidFill>
                  <a:schemeClr val="bg1"/>
                </a:solidFill>
              </a:rPr>
              <a:t>Leaders and their Skills</a:t>
            </a:r>
            <a:r>
              <a:rPr lang="en-US" sz="2800" dirty="0">
                <a:solidFill>
                  <a:schemeClr val="bg1"/>
                </a:solidFill>
              </a:rPr>
              <a:t>:</a:t>
            </a:r>
          </a:p>
          <a:p>
            <a:endParaRPr lang="en-US" sz="1400" dirty="0">
              <a:solidFill>
                <a:schemeClr val="bg1"/>
              </a:solidFill>
            </a:endParaRPr>
          </a:p>
          <a:p>
            <a:r>
              <a:rPr lang="en-US" sz="2800" dirty="0">
                <a:solidFill>
                  <a:schemeClr val="bg1"/>
                </a:solidFill>
              </a:rPr>
              <a:t>Leadership skills are important in military and civilian life.</a:t>
            </a:r>
          </a:p>
          <a:p>
            <a:endParaRPr lang="en-US" sz="1400" dirty="0">
              <a:solidFill>
                <a:schemeClr val="bg1"/>
              </a:solidFill>
            </a:endParaRPr>
          </a:p>
          <a:p>
            <a:r>
              <a:rPr lang="en-US" sz="2800" dirty="0">
                <a:solidFill>
                  <a:schemeClr val="bg1"/>
                </a:solidFill>
              </a:rPr>
              <a:t>Leaders are responsible for evaluating the performance of subordinates.  </a:t>
            </a:r>
          </a:p>
          <a:p>
            <a:endParaRPr lang="en-US" sz="2800" dirty="0">
              <a:solidFill>
                <a:schemeClr val="bg1"/>
              </a:solidFill>
            </a:endParaRPr>
          </a:p>
        </p:txBody>
      </p:sp>
      <p:sp>
        <p:nvSpPr>
          <p:cNvPr id="3" name="Rectangle 2"/>
          <p:cNvSpPr/>
          <p:nvPr/>
        </p:nvSpPr>
        <p:spPr>
          <a:xfrm>
            <a:off x="458646" y="6064248"/>
            <a:ext cx="8456613" cy="523220"/>
          </a:xfrm>
          <a:prstGeom prst="rect">
            <a:avLst/>
          </a:prstGeom>
        </p:spPr>
        <p:txBody>
          <a:bodyPr wrap="square">
            <a:spAutoFit/>
          </a:bodyPr>
          <a:lstStyle/>
          <a:p>
            <a:pPr lvl="0"/>
            <a:r>
              <a:rPr lang="en-US" sz="2800" dirty="0">
                <a:solidFill>
                  <a:prstClr val="white"/>
                </a:solidFill>
              </a:rPr>
              <a:t>Effective leaders use effective instruction techniques.</a:t>
            </a:r>
          </a:p>
        </p:txBody>
      </p:sp>
    </p:spTree>
    <p:extLst>
      <p:ext uri="{BB962C8B-B14F-4D97-AF65-F5344CB8AC3E}">
        <p14:creationId xmlns:p14="http://schemas.microsoft.com/office/powerpoint/2010/main" val="2963859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Basis for Effective Leadership</a:t>
            </a:r>
          </a:p>
        </p:txBody>
      </p:sp>
      <p:sp>
        <p:nvSpPr>
          <p:cNvPr id="3" name="TextBox 2"/>
          <p:cNvSpPr txBox="1"/>
          <p:nvPr/>
        </p:nvSpPr>
        <p:spPr>
          <a:xfrm>
            <a:off x="292100" y="1816100"/>
            <a:ext cx="8585200" cy="4832092"/>
          </a:xfrm>
          <a:prstGeom prst="rect">
            <a:avLst/>
          </a:prstGeom>
          <a:noFill/>
        </p:spPr>
        <p:txBody>
          <a:bodyPr wrap="square" rtlCol="0">
            <a:spAutoFit/>
          </a:bodyPr>
          <a:lstStyle/>
          <a:p>
            <a:r>
              <a:rPr lang="en-US" sz="2800" dirty="0">
                <a:solidFill>
                  <a:schemeClr val="bg1"/>
                </a:solidFill>
              </a:rPr>
              <a:t>Good leaders inspire and manage groups of people.  </a:t>
            </a:r>
          </a:p>
          <a:p>
            <a:endParaRPr lang="en-US" sz="2800" dirty="0">
              <a:solidFill>
                <a:schemeClr val="bg1"/>
              </a:solidFill>
            </a:endParaRPr>
          </a:p>
          <a:p>
            <a:r>
              <a:rPr lang="en-US" sz="2800" dirty="0">
                <a:solidFill>
                  <a:schemeClr val="bg1"/>
                </a:solidFill>
              </a:rPr>
              <a:t>Effective leadership is based on:</a:t>
            </a:r>
          </a:p>
          <a:p>
            <a:pPr marL="457200" indent="-457200">
              <a:buFont typeface="Arial" panose="020B0604020202020204" pitchFamily="34" charset="0"/>
              <a:buChar char="•"/>
            </a:pPr>
            <a:r>
              <a:rPr lang="en-US" sz="2800" dirty="0">
                <a:solidFill>
                  <a:schemeClr val="bg1"/>
                </a:solidFill>
              </a:rPr>
              <a:t>Personal example</a:t>
            </a:r>
          </a:p>
          <a:p>
            <a:pPr marL="457200" indent="-457200">
              <a:buFont typeface="Arial" panose="020B0604020202020204" pitchFamily="34" charset="0"/>
              <a:buChar char="•"/>
            </a:pPr>
            <a:r>
              <a:rPr lang="en-US" sz="2800" dirty="0">
                <a:solidFill>
                  <a:schemeClr val="bg1"/>
                </a:solidFill>
              </a:rPr>
              <a:t>Good organization and                                            administration</a:t>
            </a:r>
          </a:p>
          <a:p>
            <a:pPr marL="457200" indent="-457200">
              <a:buFont typeface="Arial" panose="020B0604020202020204" pitchFamily="34" charset="0"/>
              <a:buChar char="•"/>
            </a:pPr>
            <a:r>
              <a:rPr lang="en-US" sz="2800" dirty="0">
                <a:solidFill>
                  <a:schemeClr val="bg1"/>
                </a:solidFill>
              </a:rPr>
              <a:t>Personal and moral                                                   responsibility</a:t>
            </a:r>
          </a:p>
          <a:p>
            <a:pPr marL="457200" indent="-457200">
              <a:buFont typeface="Arial" panose="020B0604020202020204" pitchFamily="34" charset="0"/>
              <a:buChar char="•"/>
            </a:pPr>
            <a:endParaRPr lang="en-US" sz="2800" dirty="0">
              <a:solidFill>
                <a:schemeClr val="bg1"/>
              </a:solidFill>
            </a:endParaRPr>
          </a:p>
          <a:p>
            <a:r>
              <a:rPr lang="en-US" sz="2800" dirty="0">
                <a:solidFill>
                  <a:schemeClr val="bg1"/>
                </a:solidFill>
              </a:rPr>
              <a:t>Leaders must learn to understand and value the people with whom they work.</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314" y="2705100"/>
            <a:ext cx="3447086"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045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Basis for Effective Leadership</a:t>
            </a:r>
          </a:p>
        </p:txBody>
      </p:sp>
      <p:sp>
        <p:nvSpPr>
          <p:cNvPr id="3" name="TextBox 2"/>
          <p:cNvSpPr txBox="1"/>
          <p:nvPr/>
        </p:nvSpPr>
        <p:spPr>
          <a:xfrm>
            <a:off x="292100" y="1816100"/>
            <a:ext cx="8585200" cy="4832092"/>
          </a:xfrm>
          <a:prstGeom prst="rect">
            <a:avLst/>
          </a:prstGeom>
          <a:noFill/>
        </p:spPr>
        <p:txBody>
          <a:bodyPr wrap="square" rtlCol="0">
            <a:spAutoFit/>
          </a:bodyPr>
          <a:lstStyle/>
          <a:p>
            <a:r>
              <a:rPr lang="en-US" sz="2800" dirty="0">
                <a:solidFill>
                  <a:schemeClr val="bg1"/>
                </a:solidFill>
              </a:rPr>
              <a:t>Good leaders understand…</a:t>
            </a:r>
          </a:p>
          <a:p>
            <a:pPr marL="457200" indent="-457200">
              <a:buFont typeface="Arial" panose="020B0604020202020204" pitchFamily="34" charset="0"/>
              <a:buChar char="•"/>
            </a:pPr>
            <a:r>
              <a:rPr lang="en-US" sz="2800" dirty="0">
                <a:solidFill>
                  <a:schemeClr val="bg1"/>
                </a:solidFill>
              </a:rPr>
              <a:t>How to act toward:</a:t>
            </a:r>
          </a:p>
          <a:p>
            <a:pPr marL="914400" lvl="1" indent="-457200">
              <a:buFont typeface="Calibri" panose="020F0502020204030204" pitchFamily="34" charset="0"/>
              <a:buChar char="⁻"/>
            </a:pPr>
            <a:r>
              <a:rPr lang="en-US" sz="2800" dirty="0">
                <a:solidFill>
                  <a:schemeClr val="bg1"/>
                </a:solidFill>
              </a:rPr>
              <a:t>Seniors</a:t>
            </a:r>
          </a:p>
          <a:p>
            <a:pPr marL="914400" lvl="1" indent="-457200">
              <a:buFont typeface="Calibri" panose="020F0502020204030204" pitchFamily="34" charset="0"/>
              <a:buChar char="⁻"/>
            </a:pPr>
            <a:r>
              <a:rPr lang="en-US" sz="2800" dirty="0">
                <a:solidFill>
                  <a:schemeClr val="bg1"/>
                </a:solidFill>
              </a:rPr>
              <a:t>Peers</a:t>
            </a:r>
          </a:p>
          <a:p>
            <a:pPr marL="914400" lvl="1" indent="-457200">
              <a:buFont typeface="Calibri" panose="020F0502020204030204" pitchFamily="34" charset="0"/>
              <a:buChar char="⁻"/>
            </a:pPr>
            <a:r>
              <a:rPr lang="en-US" sz="2800" dirty="0">
                <a:solidFill>
                  <a:schemeClr val="bg1"/>
                </a:solidFill>
              </a:rPr>
              <a:t>Juniors</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2800" dirty="0">
                <a:solidFill>
                  <a:schemeClr val="bg1"/>
                </a:solidFill>
              </a:rPr>
              <a:t>Philosophy of leadership                                                                 based on firmly held moral                                                                   values and integrity of                                                            character</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2800" dirty="0">
                <a:solidFill>
                  <a:schemeClr val="bg1"/>
                </a:solidFill>
              </a:rPr>
              <a:t>Principles of good “followership”</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918" y="2653050"/>
            <a:ext cx="3683000"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338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Basis for Effective Leadership</a:t>
            </a:r>
          </a:p>
        </p:txBody>
      </p:sp>
      <p:sp>
        <p:nvSpPr>
          <p:cNvPr id="3" name="TextBox 2"/>
          <p:cNvSpPr txBox="1"/>
          <p:nvPr/>
        </p:nvSpPr>
        <p:spPr>
          <a:xfrm>
            <a:off x="292100" y="1816100"/>
            <a:ext cx="8585200" cy="5047536"/>
          </a:xfrm>
          <a:prstGeom prst="rect">
            <a:avLst/>
          </a:prstGeom>
          <a:noFill/>
        </p:spPr>
        <p:txBody>
          <a:bodyPr wrap="square" rtlCol="0">
            <a:spAutoFit/>
          </a:bodyPr>
          <a:lstStyle/>
          <a:p>
            <a:r>
              <a:rPr lang="en-US" sz="2800" dirty="0">
                <a:solidFill>
                  <a:schemeClr val="bg1"/>
                </a:solidFill>
              </a:rPr>
              <a:t>Good leaders also understand that…</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2800" dirty="0">
                <a:solidFill>
                  <a:schemeClr val="bg1"/>
                </a:solidFill>
              </a:rPr>
              <a:t>Poor, ineffective leadership and administration can cause mission failure</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2800" dirty="0">
                <a:solidFill>
                  <a:schemeClr val="bg1"/>
                </a:solidFill>
              </a:rPr>
              <a:t>To achieve the “power” of leader-                                                            ship, one must be willing to give up                                                          some personal time and material                                                   gain</a:t>
            </a:r>
          </a:p>
          <a:p>
            <a:pPr marL="457200" indent="-457200">
              <a:buFont typeface="Arial" panose="020B0604020202020204" pitchFamily="34" charset="0"/>
              <a:buChar char="•"/>
            </a:pPr>
            <a:endParaRPr lang="en-US" sz="1200" dirty="0">
              <a:solidFill>
                <a:schemeClr val="bg1"/>
              </a:solidFill>
            </a:endParaRPr>
          </a:p>
          <a:p>
            <a:pPr marL="457200" indent="-457200">
              <a:buFont typeface="Arial" panose="020B0604020202020204" pitchFamily="34" charset="0"/>
              <a:buChar char="•"/>
            </a:pPr>
            <a:r>
              <a:rPr lang="en-US" sz="2800" dirty="0">
                <a:solidFill>
                  <a:schemeClr val="bg1"/>
                </a:solidFill>
              </a:rPr>
              <a:t>It is important to walk before                                                               running, and to follow before                                                          leading</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8027" y="3201095"/>
            <a:ext cx="2500719" cy="3216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869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Philosophies of Leadership</a:t>
            </a:r>
          </a:p>
        </p:txBody>
      </p:sp>
      <p:sp>
        <p:nvSpPr>
          <p:cNvPr id="2" name="Rectangle 1"/>
          <p:cNvSpPr/>
          <p:nvPr/>
        </p:nvSpPr>
        <p:spPr>
          <a:xfrm>
            <a:off x="470646" y="1891483"/>
            <a:ext cx="8428805" cy="4801314"/>
          </a:xfrm>
          <a:prstGeom prst="rect">
            <a:avLst/>
          </a:prstGeom>
        </p:spPr>
        <p:txBody>
          <a:bodyPr wrap="square">
            <a:spAutoFit/>
          </a:bodyPr>
          <a:lstStyle/>
          <a:p>
            <a:r>
              <a:rPr lang="en-US" sz="2800" dirty="0">
                <a:solidFill>
                  <a:prstClr val="white"/>
                </a:solidFill>
              </a:rPr>
              <a:t>There are widely differing philosophies regarding </a:t>
            </a:r>
            <a:r>
              <a:rPr lang="en-US" sz="2800" dirty="0">
                <a:solidFill>
                  <a:srgbClr val="FFC000"/>
                </a:solidFill>
              </a:rPr>
              <a:t>leadership</a:t>
            </a:r>
            <a:r>
              <a:rPr lang="en-US" sz="2800" dirty="0">
                <a:solidFill>
                  <a:prstClr val="white"/>
                </a:solidFill>
              </a:rPr>
              <a:t>, centered around these questions….</a:t>
            </a:r>
          </a:p>
          <a:p>
            <a:pPr marL="457200" indent="-457200">
              <a:buFont typeface="Arial" panose="020B0604020202020204" pitchFamily="34" charset="0"/>
              <a:buChar char="•"/>
            </a:pPr>
            <a:endParaRPr lang="en-US" sz="1200" dirty="0">
              <a:solidFill>
                <a:prstClr val="white"/>
              </a:solidFill>
            </a:endParaRPr>
          </a:p>
          <a:p>
            <a:pPr marL="914400" lvl="1" indent="-457200">
              <a:buFont typeface="Arial" panose="020B0604020202020204" pitchFamily="34" charset="0"/>
              <a:buChar char="•"/>
            </a:pPr>
            <a:r>
              <a:rPr lang="en-US" sz="2800" dirty="0">
                <a:solidFill>
                  <a:prstClr val="white"/>
                </a:solidFill>
              </a:rPr>
              <a:t>Are leaders born or made?</a:t>
            </a:r>
          </a:p>
          <a:p>
            <a:pPr marL="914400" lvl="1" indent="-457200">
              <a:buFont typeface="Arial" panose="020B0604020202020204" pitchFamily="34" charset="0"/>
              <a:buChar char="•"/>
            </a:pPr>
            <a:endParaRPr lang="en-US" sz="1200" dirty="0">
              <a:solidFill>
                <a:prstClr val="white"/>
              </a:solidFill>
            </a:endParaRPr>
          </a:p>
          <a:p>
            <a:pPr marL="914400" lvl="1" indent="-457200">
              <a:buFont typeface="Arial" panose="020B0604020202020204" pitchFamily="34" charset="0"/>
              <a:buChar char="•"/>
            </a:pPr>
            <a:r>
              <a:rPr lang="en-US" sz="2800" dirty="0">
                <a:solidFill>
                  <a:prstClr val="white"/>
                </a:solidFill>
              </a:rPr>
              <a:t>Can anyone who can master the principles of leadership effectively lead?</a:t>
            </a:r>
          </a:p>
          <a:p>
            <a:pPr marL="914400" lvl="1" indent="-457200">
              <a:buFont typeface="Arial" panose="020B0604020202020204" pitchFamily="34" charset="0"/>
              <a:buChar char="•"/>
            </a:pPr>
            <a:endParaRPr lang="en-US" sz="1200" dirty="0">
              <a:solidFill>
                <a:prstClr val="white"/>
              </a:solidFill>
            </a:endParaRPr>
          </a:p>
          <a:p>
            <a:pPr marL="914400" lvl="1" indent="-457200">
              <a:buFont typeface="Arial" panose="020B0604020202020204" pitchFamily="34" charset="0"/>
              <a:buChar char="•"/>
            </a:pPr>
            <a:r>
              <a:rPr lang="en-US" sz="2800" dirty="0">
                <a:solidFill>
                  <a:prstClr val="white"/>
                </a:solidFill>
              </a:rPr>
              <a:t>Is it a managerial process or a matter of character and moral development?</a:t>
            </a:r>
          </a:p>
          <a:p>
            <a:pPr marL="914400" lvl="1" indent="-457200">
              <a:buFont typeface="Arial" panose="020B0604020202020204" pitchFamily="34" charset="0"/>
              <a:buChar char="•"/>
            </a:pPr>
            <a:endParaRPr lang="en-US" sz="1200" dirty="0">
              <a:solidFill>
                <a:prstClr val="white"/>
              </a:solidFill>
            </a:endParaRPr>
          </a:p>
          <a:p>
            <a:pPr marL="914400" lvl="1" indent="-457200">
              <a:buFont typeface="Arial" panose="020B0604020202020204" pitchFamily="34" charset="0"/>
              <a:buChar char="•"/>
            </a:pPr>
            <a:r>
              <a:rPr lang="en-US" sz="2800" dirty="0">
                <a:solidFill>
                  <a:prstClr val="white"/>
                </a:solidFill>
              </a:rPr>
              <a:t>Can one learn to lead simply by studying the lives of the great ones?</a:t>
            </a:r>
            <a:endParaRPr lang="en-US" dirty="0"/>
          </a:p>
        </p:txBody>
      </p:sp>
    </p:spTree>
    <p:extLst>
      <p:ext uri="{BB962C8B-B14F-4D97-AF65-F5344CB8AC3E}">
        <p14:creationId xmlns:p14="http://schemas.microsoft.com/office/powerpoint/2010/main" val="9359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wipe(left)">
                                      <p:cBhvr>
                                        <p:cTn id="7" dur="500"/>
                                        <p:tgtEl>
                                          <p:spTgt spid="2">
                                            <p:txEl>
                                              <p:pRg st="6" end="6"/>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8" end="8"/>
                                            </p:txEl>
                                          </p:spTgt>
                                        </p:tgtEl>
                                        <p:attrNameLst>
                                          <p:attrName>style.visibility</p:attrName>
                                        </p:attrNameLst>
                                      </p:cBhvr>
                                      <p:to>
                                        <p:strVal val="visible"/>
                                      </p:to>
                                    </p:set>
                                    <p:animEffect transition="in" filter="wipe(left)">
                                      <p:cBhvr>
                                        <p:cTn id="1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dirty="0"/>
              <a:t>Leaders must learn to ______ and ______ the people with whom they work.</a:t>
            </a:r>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a:t>use; abuse</a:t>
            </a:r>
          </a:p>
          <a:p>
            <a:pPr>
              <a:lnSpc>
                <a:spcPct val="100000"/>
              </a:lnSpc>
              <a:spcBef>
                <a:spcPct val="20000"/>
              </a:spcBef>
              <a:buFont typeface="+mj-lt"/>
              <a:buAutoNum type="alphaUcPeriod"/>
            </a:pPr>
            <a:r>
              <a:rPr lang="en-US" sz="3200" dirty="0"/>
              <a:t>understand; value</a:t>
            </a:r>
          </a:p>
          <a:p>
            <a:pPr>
              <a:lnSpc>
                <a:spcPct val="100000"/>
              </a:lnSpc>
              <a:spcBef>
                <a:spcPct val="20000"/>
              </a:spcBef>
              <a:buFont typeface="+mj-lt"/>
              <a:buAutoNum type="alphaUcPeriod"/>
            </a:pPr>
            <a:r>
              <a:rPr lang="en-US" sz="3200" dirty="0"/>
              <a:t>discipline; belittle</a:t>
            </a:r>
          </a:p>
          <a:p>
            <a:pPr>
              <a:lnSpc>
                <a:spcPct val="100000"/>
              </a:lnSpc>
              <a:spcBef>
                <a:spcPct val="20000"/>
              </a:spcBef>
              <a:buFont typeface="+mj-lt"/>
              <a:buAutoNum type="alphaUcPeriod"/>
            </a:pPr>
            <a:r>
              <a:rPr lang="en-US" sz="3200" dirty="0"/>
              <a:t>empathize; pity</a:t>
            </a:r>
          </a:p>
        </p:txBody>
      </p:sp>
      <p:sp>
        <p:nvSpPr>
          <p:cNvPr id="5" name="Text Placeholder 4"/>
          <p:cNvSpPr>
            <a:spLocks noGrp="1"/>
          </p:cNvSpPr>
          <p:nvPr>
            <p:ph type="body" sz="quarter" idx="10"/>
          </p:nvPr>
        </p:nvSpPr>
        <p:spPr/>
        <p:txBody>
          <a:bodyPr/>
          <a:lstStyle/>
          <a:p>
            <a:r>
              <a:rPr lang="en-US" dirty="0"/>
              <a:t>(NS3-M2U1C1S1:LQ3)</a:t>
            </a:r>
          </a:p>
        </p:txBody>
      </p:sp>
      <p:sp>
        <p:nvSpPr>
          <p:cNvPr id="7" name="CAI1"/>
          <p:cNvSpPr>
            <a:spLocks noChangeAspect="1"/>
          </p:cNvSpPr>
          <p:nvPr>
            <p:custDataLst>
              <p:tags r:id="rId3"/>
            </p:custDataLst>
          </p:nvPr>
        </p:nvSpPr>
        <p:spPr>
          <a:xfrm rot="10800000">
            <a:off x="428491" y="3802216"/>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a:t>0</a:t>
            </a:r>
          </a:p>
          <a:p>
            <a:pPr algn="r">
              <a:lnSpc>
                <a:spcPct val="100000"/>
              </a:lnSpc>
              <a:spcBef>
                <a:spcPct val="20000"/>
              </a:spcBef>
              <a:buNone/>
            </a:pPr>
            <a:r>
              <a:rPr lang="en-US" sz="3200"/>
              <a:t>7</a:t>
            </a:r>
          </a:p>
          <a:p>
            <a:pPr algn="r">
              <a:lnSpc>
                <a:spcPct val="100000"/>
              </a:lnSpc>
              <a:spcBef>
                <a:spcPct val="20000"/>
              </a:spcBef>
              <a:buNone/>
            </a:pPr>
            <a:r>
              <a:rPr lang="en-US" sz="3200"/>
              <a:t>0</a:t>
            </a:r>
          </a:p>
          <a:p>
            <a:pPr algn="r">
              <a:lnSpc>
                <a:spcPct val="100000"/>
              </a:lnSpc>
              <a:spcBef>
                <a:spcPct val="20000"/>
              </a:spcBef>
              <a:buNone/>
            </a:pPr>
            <a:r>
              <a:rPr lang="en-US" sz="3200"/>
              <a:t>0</a:t>
            </a:r>
            <a:endParaRPr lang="en-US" sz="3200" dirty="0"/>
          </a:p>
        </p:txBody>
      </p:sp>
    </p:spTree>
    <p:custDataLst>
      <p:tags r:id="rId1"/>
    </p:custDataLst>
    <p:extLst>
      <p:ext uri="{BB962C8B-B14F-4D97-AF65-F5344CB8AC3E}">
        <p14:creationId xmlns:p14="http://schemas.microsoft.com/office/powerpoint/2010/main" val="21880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Unit Overview</a:t>
            </a:r>
          </a:p>
        </p:txBody>
      </p:sp>
      <p:sp>
        <p:nvSpPr>
          <p:cNvPr id="2" name="TextBox 1"/>
          <p:cNvSpPr txBox="1"/>
          <p:nvPr/>
        </p:nvSpPr>
        <p:spPr>
          <a:xfrm>
            <a:off x="185774" y="1805468"/>
            <a:ext cx="4461061" cy="3231654"/>
          </a:xfrm>
          <a:prstGeom prst="rect">
            <a:avLst/>
          </a:prstGeom>
          <a:noFill/>
        </p:spPr>
        <p:txBody>
          <a:bodyPr wrap="square" rtlCol="0">
            <a:spAutoFit/>
          </a:bodyPr>
          <a:lstStyle/>
          <a:p>
            <a:r>
              <a:rPr lang="en-US" sz="2800" dirty="0">
                <a:solidFill>
                  <a:schemeClr val="bg1"/>
                </a:solidFill>
              </a:rPr>
              <a:t>The </a:t>
            </a:r>
            <a:r>
              <a:rPr lang="en-US" sz="2800" dirty="0">
                <a:solidFill>
                  <a:srgbClr val="FFC000"/>
                </a:solidFill>
              </a:rPr>
              <a:t>effective leader</a:t>
            </a:r>
            <a:r>
              <a:rPr lang="en-US" sz="2800" dirty="0">
                <a:solidFill>
                  <a:schemeClr val="bg1"/>
                </a:solidFill>
              </a:rPr>
              <a:t>:</a:t>
            </a:r>
          </a:p>
          <a:p>
            <a:endParaRPr lang="en-US" sz="2400" dirty="0">
              <a:solidFill>
                <a:schemeClr val="bg1"/>
              </a:solidFill>
            </a:endParaRPr>
          </a:p>
          <a:p>
            <a:pPr marL="457200" indent="-457200">
              <a:buFont typeface="Arial" panose="020B0604020202020204" pitchFamily="34" charset="0"/>
              <a:buChar char="•"/>
            </a:pPr>
            <a:r>
              <a:rPr lang="en-US" sz="2800" dirty="0">
                <a:solidFill>
                  <a:schemeClr val="bg1"/>
                </a:solidFill>
              </a:rPr>
              <a:t>Understands the challenge of leadership</a:t>
            </a:r>
          </a:p>
          <a:p>
            <a:pPr marL="457200" indent="-457200">
              <a:buFont typeface="Arial" panose="020B0604020202020204" pitchFamily="34" charset="0"/>
              <a:buChar char="•"/>
            </a:pPr>
            <a:endParaRPr lang="en-US" sz="1600" dirty="0">
              <a:solidFill>
                <a:schemeClr val="bg1"/>
              </a:solidFill>
            </a:endParaRPr>
          </a:p>
          <a:p>
            <a:pPr marL="457200" indent="-457200">
              <a:buFont typeface="Arial" panose="020B0604020202020204" pitchFamily="34" charset="0"/>
              <a:buChar char="•"/>
            </a:pPr>
            <a:r>
              <a:rPr lang="en-US" sz="2800" dirty="0">
                <a:solidFill>
                  <a:schemeClr val="bg1"/>
                </a:solidFill>
              </a:rPr>
              <a:t>Embodies the desired qualities of a leader</a:t>
            </a:r>
          </a:p>
          <a:p>
            <a:endParaRPr lang="en-US" sz="1600" dirty="0">
              <a:solidFill>
                <a:schemeClr val="bg1"/>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3160" y="1905738"/>
            <a:ext cx="4060825"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1158" y="4816323"/>
            <a:ext cx="8632825" cy="1692771"/>
          </a:xfrm>
          <a:prstGeom prst="rect">
            <a:avLst/>
          </a:prstGeom>
        </p:spPr>
        <p:txBody>
          <a:bodyPr wrap="square">
            <a:spAutoFit/>
          </a:bodyPr>
          <a:lstStyle/>
          <a:p>
            <a:pPr marL="457200" lvl="0" indent="-457200">
              <a:buFont typeface="Arial" panose="020B0604020202020204" pitchFamily="34" charset="0"/>
              <a:buChar char="•"/>
            </a:pPr>
            <a:r>
              <a:rPr lang="en-US" sz="2800" dirty="0">
                <a:solidFill>
                  <a:prstClr val="white"/>
                </a:solidFill>
              </a:rPr>
              <a:t>Satisfactorily evaluates performance of self and subordinates</a:t>
            </a:r>
          </a:p>
          <a:p>
            <a:pPr marL="457200" lvl="0" indent="-457200">
              <a:buFont typeface="Arial" panose="020B0604020202020204" pitchFamily="34" charset="0"/>
              <a:buChar char="•"/>
            </a:pPr>
            <a:endParaRPr lang="en-US" sz="1600" dirty="0">
              <a:solidFill>
                <a:prstClr val="white"/>
              </a:solidFill>
            </a:endParaRPr>
          </a:p>
          <a:p>
            <a:pPr marL="457200" lvl="0" indent="-457200">
              <a:buFont typeface="Arial" panose="020B0604020202020204" pitchFamily="34" charset="0"/>
              <a:buChar char="•"/>
            </a:pPr>
            <a:r>
              <a:rPr lang="en-US" sz="2800" dirty="0">
                <a:solidFill>
                  <a:prstClr val="white"/>
                </a:solidFill>
              </a:rPr>
              <a:t>Knows how to deliver instruction</a:t>
            </a:r>
          </a:p>
        </p:txBody>
      </p:sp>
    </p:spTree>
    <p:extLst>
      <p:ext uri="{BB962C8B-B14F-4D97-AF65-F5344CB8AC3E}">
        <p14:creationId xmlns:p14="http://schemas.microsoft.com/office/powerpoint/2010/main" val="380026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628649" y="52089"/>
            <a:ext cx="7886700" cy="2459036"/>
          </a:xfrm>
        </p:spPr>
        <p:txBody>
          <a:bodyPr>
            <a:noAutofit/>
          </a:bodyPr>
          <a:lstStyle/>
          <a:p>
            <a:r>
              <a:rPr lang="en-US" sz="5400" dirty="0"/>
              <a:t>Which of the following statements are true?</a:t>
            </a:r>
            <a:br>
              <a:rPr lang="en-US" sz="4000" dirty="0"/>
            </a:br>
            <a:r>
              <a:rPr lang="en-US" sz="2500" dirty="0"/>
              <a:t>(Input all that apply, then push the ENTER button.)</a:t>
            </a:r>
          </a:p>
        </p:txBody>
      </p:sp>
      <p:sp>
        <p:nvSpPr>
          <p:cNvPr id="3" name="TPAnswers"/>
          <p:cNvSpPr>
            <a:spLocks noGrp="1"/>
          </p:cNvSpPr>
          <p:nvPr>
            <p:ph type="body" idx="1"/>
            <p:custDataLst>
              <p:tags r:id="rId2"/>
            </p:custDataLst>
          </p:nvPr>
        </p:nvSpPr>
        <p:spPr>
          <a:xfrm>
            <a:off x="803901" y="2511125"/>
            <a:ext cx="7526323" cy="2976563"/>
          </a:xfrm>
        </p:spPr>
        <p:txBody>
          <a:bodyPr>
            <a:noAutofit/>
          </a:bodyPr>
          <a:lstStyle/>
          <a:p>
            <a:pPr marL="457200" indent="-457200">
              <a:lnSpc>
                <a:spcPct val="100000"/>
              </a:lnSpc>
              <a:spcBef>
                <a:spcPct val="20000"/>
              </a:spcBef>
              <a:buFont typeface="+mj-lt"/>
              <a:buAutoNum type="alphaUcPeriod"/>
            </a:pPr>
            <a:r>
              <a:rPr lang="en-US" sz="2500" dirty="0"/>
              <a:t>Leadership should be based on firmly held moral values.</a:t>
            </a:r>
          </a:p>
          <a:p>
            <a:pPr marL="457200" indent="-457200">
              <a:lnSpc>
                <a:spcPct val="100000"/>
              </a:lnSpc>
              <a:spcBef>
                <a:spcPct val="20000"/>
              </a:spcBef>
              <a:buFont typeface="+mj-lt"/>
              <a:buAutoNum type="alphaUcPeriod"/>
            </a:pPr>
            <a:r>
              <a:rPr lang="en-US" sz="2500" dirty="0"/>
              <a:t>Good leaders need to only understand how to act toward their juniors.</a:t>
            </a:r>
          </a:p>
          <a:p>
            <a:pPr marL="457200" indent="-457200">
              <a:lnSpc>
                <a:spcPct val="100000"/>
              </a:lnSpc>
              <a:spcBef>
                <a:spcPct val="20000"/>
              </a:spcBef>
              <a:buFont typeface="+mj-lt"/>
              <a:buAutoNum type="alphaUcPeriod"/>
            </a:pPr>
            <a:r>
              <a:rPr lang="en-US" sz="2500" dirty="0"/>
              <a:t>Good leaders must know principles that make for good followers.</a:t>
            </a:r>
          </a:p>
          <a:p>
            <a:pPr marL="457200" indent="-457200">
              <a:lnSpc>
                <a:spcPct val="100000"/>
              </a:lnSpc>
              <a:spcBef>
                <a:spcPct val="20000"/>
              </a:spcBef>
              <a:buFont typeface="+mj-lt"/>
              <a:buAutoNum type="alphaUcPeriod"/>
            </a:pPr>
            <a:r>
              <a:rPr lang="en-US" sz="2500" dirty="0"/>
              <a:t>Leadership skills are most important in military life.</a:t>
            </a:r>
          </a:p>
          <a:p>
            <a:pPr marL="457200" indent="-457200">
              <a:lnSpc>
                <a:spcPct val="100000"/>
              </a:lnSpc>
              <a:spcBef>
                <a:spcPct val="20000"/>
              </a:spcBef>
              <a:buFont typeface="+mj-lt"/>
              <a:buAutoNum type="alphaUcPeriod"/>
            </a:pPr>
            <a:r>
              <a:rPr lang="en-US" sz="2500" dirty="0"/>
              <a:t>Leaders are responsible for evaluating the performance of subordinates</a:t>
            </a:r>
            <a:r>
              <a:rPr lang="en-US" sz="2300" dirty="0"/>
              <a:t>.</a:t>
            </a:r>
          </a:p>
        </p:txBody>
      </p:sp>
      <p:sp>
        <p:nvSpPr>
          <p:cNvPr id="5" name="Text Placeholder 4"/>
          <p:cNvSpPr>
            <a:spLocks noGrp="1"/>
          </p:cNvSpPr>
          <p:nvPr>
            <p:ph type="body" sz="quarter" idx="10"/>
          </p:nvPr>
        </p:nvSpPr>
        <p:spPr/>
        <p:txBody>
          <a:bodyPr/>
          <a:lstStyle/>
          <a:p>
            <a:r>
              <a:rPr lang="en-US" dirty="0"/>
              <a:t>(NS3-M2U1C1S1:LQ4)</a:t>
            </a:r>
          </a:p>
        </p:txBody>
      </p:sp>
      <p:sp>
        <p:nvSpPr>
          <p:cNvPr id="9" name="CAI1"/>
          <p:cNvSpPr>
            <a:spLocks noChangeAspect="1"/>
          </p:cNvSpPr>
          <p:nvPr>
            <p:custDataLst>
              <p:tags r:id="rId3"/>
            </p:custDataLst>
          </p:nvPr>
        </p:nvSpPr>
        <p:spPr>
          <a:xfrm rot="10800000">
            <a:off x="427481" y="2452076"/>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AI2"/>
          <p:cNvSpPr>
            <a:spLocks noChangeAspect="1"/>
          </p:cNvSpPr>
          <p:nvPr>
            <p:custDataLst>
              <p:tags r:id="rId4"/>
            </p:custDataLst>
          </p:nvPr>
        </p:nvSpPr>
        <p:spPr>
          <a:xfrm rot="10800000">
            <a:off x="417524" y="4200590"/>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CAI3"/>
          <p:cNvSpPr>
            <a:spLocks noChangeAspect="1"/>
          </p:cNvSpPr>
          <p:nvPr>
            <p:custDataLst>
              <p:tags r:id="rId5"/>
            </p:custDataLst>
          </p:nvPr>
        </p:nvSpPr>
        <p:spPr>
          <a:xfrm rot="10800000">
            <a:off x="417523" y="5461009"/>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PChart"/>
          <p:cNvSpPr txBox="1">
            <a:spLocks/>
          </p:cNvSpPr>
          <p:nvPr>
            <p:custDataLst>
              <p:tags r:id="rId6"/>
            </p:custDataLst>
          </p:nvPr>
        </p:nvSpPr>
        <p:spPr>
          <a:xfrm>
            <a:off x="6858000" y="2511125"/>
            <a:ext cx="1727200" cy="2976563"/>
          </a:xfrm>
          <a:prstGeom prst="rect">
            <a:avLst/>
          </a:prstGeom>
        </p:spPr>
        <p:txBody>
          <a:bodyPr vert="horz" lIns="91440" tIns="45720" rIns="91440" bIns="45720" rtlCol="0">
            <a:no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a:lnSpc>
                <a:spcPct val="100000"/>
              </a:lnSpc>
              <a:spcBef>
                <a:spcPct val="20000"/>
              </a:spcBef>
              <a:buNone/>
            </a:pPr>
            <a:r>
              <a:rPr lang="en-US" sz="2500"/>
              <a:t>0</a:t>
            </a:r>
            <a:br>
              <a:rPr lang="en-US" sz="2500"/>
            </a:br>
            <a:endParaRPr lang="en-US" sz="2500"/>
          </a:p>
          <a:p>
            <a:pPr marL="457200" indent="-457200" algn="r">
              <a:lnSpc>
                <a:spcPct val="100000"/>
              </a:lnSpc>
              <a:spcBef>
                <a:spcPct val="20000"/>
              </a:spcBef>
              <a:buNone/>
            </a:pPr>
            <a:r>
              <a:rPr lang="en-US" sz="2500"/>
              <a:t>0</a:t>
            </a:r>
            <a:br>
              <a:rPr lang="en-US" sz="2500"/>
            </a:br>
            <a:endParaRPr lang="en-US" sz="2500"/>
          </a:p>
          <a:p>
            <a:pPr marL="457200" indent="-457200" algn="r">
              <a:lnSpc>
                <a:spcPct val="100000"/>
              </a:lnSpc>
              <a:spcBef>
                <a:spcPct val="20000"/>
              </a:spcBef>
              <a:buNone/>
            </a:pPr>
            <a:r>
              <a:rPr lang="en-US" sz="2500"/>
              <a:t>0</a:t>
            </a:r>
            <a:br>
              <a:rPr lang="en-US" sz="2500"/>
            </a:br>
            <a:endParaRPr lang="en-US" sz="2500"/>
          </a:p>
          <a:p>
            <a:pPr marL="457200" indent="-457200" algn="r">
              <a:lnSpc>
                <a:spcPct val="100000"/>
              </a:lnSpc>
              <a:spcBef>
                <a:spcPct val="20000"/>
              </a:spcBef>
              <a:buNone/>
            </a:pPr>
            <a:r>
              <a:rPr lang="en-US" sz="2500"/>
              <a:t>0</a:t>
            </a:r>
          </a:p>
          <a:p>
            <a:pPr marL="457200" indent="-457200" algn="r">
              <a:lnSpc>
                <a:spcPct val="100000"/>
              </a:lnSpc>
              <a:spcBef>
                <a:spcPct val="20000"/>
              </a:spcBef>
              <a:buNone/>
            </a:pPr>
            <a:r>
              <a:rPr lang="en-US" sz="2500"/>
              <a:t>0</a:t>
            </a:r>
            <a:br>
              <a:rPr lang="en-US" sz="2500"/>
            </a:br>
            <a:endParaRPr lang="en-US" sz="2500" dirty="0"/>
          </a:p>
        </p:txBody>
      </p:sp>
    </p:spTree>
    <p:custDataLst>
      <p:tags r:id="rId1"/>
    </p:custDataLst>
    <p:extLst>
      <p:ext uri="{BB962C8B-B14F-4D97-AF65-F5344CB8AC3E}">
        <p14:creationId xmlns:p14="http://schemas.microsoft.com/office/powerpoint/2010/main" val="239090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Obedience</a:t>
            </a:r>
          </a:p>
        </p:txBody>
      </p:sp>
      <p:sp>
        <p:nvSpPr>
          <p:cNvPr id="2" name="Rectangle 1"/>
          <p:cNvSpPr/>
          <p:nvPr/>
        </p:nvSpPr>
        <p:spPr>
          <a:xfrm>
            <a:off x="497540" y="1891483"/>
            <a:ext cx="8202707" cy="954107"/>
          </a:xfrm>
          <a:prstGeom prst="rect">
            <a:avLst/>
          </a:prstGeom>
        </p:spPr>
        <p:txBody>
          <a:bodyPr wrap="square">
            <a:spAutoFit/>
          </a:bodyPr>
          <a:lstStyle/>
          <a:p>
            <a:r>
              <a:rPr lang="en-US" sz="2800" dirty="0">
                <a:solidFill>
                  <a:prstClr val="white"/>
                </a:solidFill>
              </a:rPr>
              <a:t>Obedience is a necessary first lesson for all people, but it is especially critical for military people.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24" y="3040912"/>
            <a:ext cx="7311976" cy="325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028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Obedience</a:t>
            </a:r>
          </a:p>
        </p:txBody>
      </p:sp>
      <p:sp>
        <p:nvSpPr>
          <p:cNvPr id="2" name="Rectangle 1"/>
          <p:cNvSpPr/>
          <p:nvPr/>
        </p:nvSpPr>
        <p:spPr>
          <a:xfrm>
            <a:off x="470647" y="2433744"/>
            <a:ext cx="8322477" cy="3108543"/>
          </a:xfrm>
          <a:prstGeom prst="rect">
            <a:avLst/>
          </a:prstGeom>
        </p:spPr>
        <p:txBody>
          <a:bodyPr wrap="square">
            <a:spAutoFit/>
          </a:bodyPr>
          <a:lstStyle/>
          <a:p>
            <a:r>
              <a:rPr lang="en-US" sz="2800" dirty="0">
                <a:solidFill>
                  <a:prstClr val="white"/>
                </a:solidFill>
              </a:rPr>
              <a:t>The </a:t>
            </a:r>
            <a:r>
              <a:rPr lang="en-US" sz="2800" dirty="0">
                <a:solidFill>
                  <a:srgbClr val="FFC000"/>
                </a:solidFill>
              </a:rPr>
              <a:t>military product </a:t>
            </a:r>
            <a:r>
              <a:rPr lang="en-US" sz="2800" dirty="0">
                <a:solidFill>
                  <a:prstClr val="white"/>
                </a:solidFill>
              </a:rPr>
              <a:t>is defense of our country and our way of life. </a:t>
            </a:r>
          </a:p>
          <a:p>
            <a:endParaRPr lang="en-US" sz="2800" dirty="0">
              <a:solidFill>
                <a:prstClr val="white"/>
              </a:solidFill>
            </a:endParaRPr>
          </a:p>
          <a:p>
            <a:r>
              <a:rPr lang="en-US" sz="2800" dirty="0">
                <a:solidFill>
                  <a:prstClr val="white"/>
                </a:solidFill>
              </a:rPr>
              <a:t>This means that military service people must be more idealistic than the average citizen because they are serving, protecting, and defending the U.S. and its allies – even to the extent of death in peace or war.</a:t>
            </a:r>
          </a:p>
        </p:txBody>
      </p:sp>
    </p:spTree>
    <p:extLst>
      <p:ext uri="{BB962C8B-B14F-4D97-AF65-F5344CB8AC3E}">
        <p14:creationId xmlns:p14="http://schemas.microsoft.com/office/powerpoint/2010/main" val="2139484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Obedience</a:t>
            </a:r>
          </a:p>
        </p:txBody>
      </p:sp>
      <p:sp>
        <p:nvSpPr>
          <p:cNvPr id="2" name="Rectangle 1"/>
          <p:cNvSpPr/>
          <p:nvPr/>
        </p:nvSpPr>
        <p:spPr>
          <a:xfrm>
            <a:off x="470647" y="2066295"/>
            <a:ext cx="8442252" cy="4401205"/>
          </a:xfrm>
          <a:prstGeom prst="rect">
            <a:avLst/>
          </a:prstGeom>
        </p:spPr>
        <p:txBody>
          <a:bodyPr wrap="square">
            <a:spAutoFit/>
          </a:bodyPr>
          <a:lstStyle/>
          <a:p>
            <a:r>
              <a:rPr lang="en-US" sz="2800" dirty="0">
                <a:solidFill>
                  <a:prstClr val="white"/>
                </a:solidFill>
              </a:rPr>
              <a:t>Enlisted personnel take an oath to carry out the lawful orders of those over them.</a:t>
            </a:r>
          </a:p>
          <a:p>
            <a:endParaRPr lang="en-US" sz="2800" dirty="0">
              <a:solidFill>
                <a:prstClr val="white"/>
              </a:solidFill>
            </a:endParaRPr>
          </a:p>
          <a:p>
            <a:r>
              <a:rPr lang="en-US" sz="2800" dirty="0">
                <a:solidFill>
                  <a:prstClr val="white"/>
                </a:solidFill>
              </a:rPr>
              <a:t>There are two forms of obedience in the military, each with its own time and place:</a:t>
            </a:r>
          </a:p>
          <a:p>
            <a:pPr>
              <a:buClr>
                <a:schemeClr val="bg1"/>
              </a:buClr>
            </a:pPr>
            <a:endParaRPr lang="en-US" sz="2800" dirty="0">
              <a:solidFill>
                <a:prstClr val="white"/>
              </a:solidFill>
            </a:endParaRPr>
          </a:p>
          <a:p>
            <a:pPr marL="457200" indent="-457200">
              <a:buClr>
                <a:schemeClr val="bg1"/>
              </a:buClr>
              <a:buFont typeface="Arial" panose="020B0604020202020204" pitchFamily="34" charset="0"/>
              <a:buChar char="•"/>
            </a:pPr>
            <a:r>
              <a:rPr lang="en-US" sz="2800" dirty="0">
                <a:solidFill>
                  <a:srgbClr val="FFC000"/>
                </a:solidFill>
              </a:rPr>
              <a:t>Blind obedience </a:t>
            </a:r>
            <a:r>
              <a:rPr lang="en-US" sz="2800" dirty="0">
                <a:solidFill>
                  <a:prstClr val="white"/>
                </a:solidFill>
              </a:rPr>
              <a:t>– automatic, no time to think</a:t>
            </a:r>
          </a:p>
          <a:p>
            <a:pPr marL="457200" indent="-457200">
              <a:buClr>
                <a:schemeClr val="bg1"/>
              </a:buClr>
              <a:buFont typeface="Arial" panose="020B0604020202020204" pitchFamily="34" charset="0"/>
              <a:buChar char="•"/>
            </a:pPr>
            <a:endParaRPr lang="en-US" sz="2800" dirty="0">
              <a:solidFill>
                <a:prstClr val="white"/>
              </a:solidFill>
            </a:endParaRPr>
          </a:p>
          <a:p>
            <a:pPr marL="457200" indent="-457200">
              <a:buClr>
                <a:schemeClr val="bg1"/>
              </a:buClr>
              <a:buFont typeface="Arial" panose="020B0604020202020204" pitchFamily="34" charset="0"/>
              <a:buChar char="•"/>
            </a:pPr>
            <a:r>
              <a:rPr lang="en-US" sz="2800" dirty="0">
                <a:solidFill>
                  <a:srgbClr val="FFC000"/>
                </a:solidFill>
              </a:rPr>
              <a:t>Reasoned obedience </a:t>
            </a:r>
            <a:r>
              <a:rPr lang="en-US" sz="2800" dirty="0">
                <a:solidFill>
                  <a:prstClr val="white"/>
                </a:solidFill>
              </a:rPr>
              <a:t>– not automatic, there is time to think</a:t>
            </a:r>
            <a:endParaRPr lang="en-US" dirty="0"/>
          </a:p>
        </p:txBody>
      </p:sp>
    </p:spTree>
    <p:extLst>
      <p:ext uri="{BB962C8B-B14F-4D97-AF65-F5344CB8AC3E}">
        <p14:creationId xmlns:p14="http://schemas.microsoft.com/office/powerpoint/2010/main" val="92857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Obedience</a:t>
            </a:r>
          </a:p>
        </p:txBody>
      </p:sp>
      <p:sp>
        <p:nvSpPr>
          <p:cNvPr id="2" name="Rectangle 1"/>
          <p:cNvSpPr/>
          <p:nvPr/>
        </p:nvSpPr>
        <p:spPr>
          <a:xfrm>
            <a:off x="427716" y="2093814"/>
            <a:ext cx="8385208" cy="1723549"/>
          </a:xfrm>
          <a:prstGeom prst="rect">
            <a:avLst/>
          </a:prstGeom>
        </p:spPr>
        <p:txBody>
          <a:bodyPr wrap="square" lIns="0" tIns="0" rIns="0" bIns="0">
            <a:spAutoFit/>
          </a:bodyPr>
          <a:lstStyle/>
          <a:p>
            <a:r>
              <a:rPr lang="en-US" sz="2800" dirty="0">
                <a:solidFill>
                  <a:srgbClr val="FFC000"/>
                </a:solidFill>
              </a:rPr>
              <a:t>Reasoned obedience </a:t>
            </a:r>
            <a:r>
              <a:rPr lang="en-US" sz="2800" dirty="0">
                <a:solidFill>
                  <a:prstClr val="white"/>
                </a:solidFill>
              </a:rPr>
              <a:t>is the most desirable form of obedience, because people learn and work best when allowed to use their own ideas.</a:t>
            </a:r>
          </a:p>
          <a:p>
            <a:endParaRPr lang="en-US" sz="2800" dirty="0">
              <a:solidFill>
                <a:prstClr val="white"/>
              </a:solidFill>
            </a:endParaRPr>
          </a:p>
        </p:txBody>
      </p:sp>
      <p:sp>
        <p:nvSpPr>
          <p:cNvPr id="3" name="Rectangle 2"/>
          <p:cNvSpPr/>
          <p:nvPr/>
        </p:nvSpPr>
        <p:spPr>
          <a:xfrm>
            <a:off x="4276165" y="3429000"/>
            <a:ext cx="4346840" cy="3108543"/>
          </a:xfrm>
          <a:prstGeom prst="rect">
            <a:avLst/>
          </a:prstGeom>
        </p:spPr>
        <p:txBody>
          <a:bodyPr wrap="square" lIns="0" tIns="0" rIns="0" bIns="0">
            <a:spAutoFit/>
          </a:bodyPr>
          <a:lstStyle/>
          <a:p>
            <a:pPr lvl="0"/>
            <a:r>
              <a:rPr lang="en-US" sz="2800" dirty="0">
                <a:solidFill>
                  <a:prstClr val="white"/>
                </a:solidFill>
              </a:rPr>
              <a:t>Orders that call for reasoned obedience may be given in polite ways, such as “Please” or “Would you….?”  These are still orders to obey, but reasonable questions and suggestions are welcome.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716" y="3616102"/>
            <a:ext cx="3549868" cy="277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929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Obedience</a:t>
            </a:r>
          </a:p>
        </p:txBody>
      </p:sp>
      <p:sp>
        <p:nvSpPr>
          <p:cNvPr id="2" name="Rectangle 1"/>
          <p:cNvSpPr/>
          <p:nvPr/>
        </p:nvSpPr>
        <p:spPr>
          <a:xfrm>
            <a:off x="254368" y="1838320"/>
            <a:ext cx="8538755" cy="4862870"/>
          </a:xfrm>
          <a:prstGeom prst="rect">
            <a:avLst/>
          </a:prstGeom>
        </p:spPr>
        <p:txBody>
          <a:bodyPr wrap="square">
            <a:spAutoFit/>
          </a:bodyPr>
          <a:lstStyle/>
          <a:p>
            <a:r>
              <a:rPr lang="en-US" sz="2800" dirty="0">
                <a:solidFill>
                  <a:prstClr val="white"/>
                </a:solidFill>
              </a:rPr>
              <a:t>A </a:t>
            </a:r>
            <a:r>
              <a:rPr lang="en-US" sz="2800" dirty="0">
                <a:solidFill>
                  <a:srgbClr val="FFC000"/>
                </a:solidFill>
              </a:rPr>
              <a:t>command</a:t>
            </a:r>
            <a:r>
              <a:rPr lang="en-US" sz="2800" dirty="0">
                <a:solidFill>
                  <a:prstClr val="white"/>
                </a:solidFill>
              </a:rPr>
              <a:t> is a specific type of order that calls for immediate blind obedience.  </a:t>
            </a:r>
          </a:p>
          <a:p>
            <a:endParaRPr lang="en-US" sz="1000" dirty="0">
              <a:solidFill>
                <a:prstClr val="white"/>
              </a:solidFill>
            </a:endParaRPr>
          </a:p>
          <a:p>
            <a:r>
              <a:rPr lang="en-US" sz="2800" dirty="0">
                <a:solidFill>
                  <a:prstClr val="white"/>
                </a:solidFill>
              </a:rPr>
              <a:t>When a command is given, there is no time for hesitating or questioning. </a:t>
            </a:r>
          </a:p>
          <a:p>
            <a:endParaRPr lang="en-US" sz="1000" dirty="0">
              <a:solidFill>
                <a:prstClr val="white"/>
              </a:solidFill>
            </a:endParaRPr>
          </a:p>
          <a:p>
            <a:r>
              <a:rPr lang="en-US" sz="2800" dirty="0">
                <a:solidFill>
                  <a:prstClr val="white"/>
                </a:solidFill>
              </a:rPr>
              <a:t>Generally, courteous terms are not used when commands are given.  Examples would be:</a:t>
            </a:r>
          </a:p>
          <a:p>
            <a:pPr lvl="1"/>
            <a:endParaRPr lang="en-US" sz="1000" dirty="0">
              <a:solidFill>
                <a:prstClr val="white"/>
              </a:solidFill>
            </a:endParaRPr>
          </a:p>
          <a:p>
            <a:pPr marL="914400" lvl="1" indent="-457200">
              <a:buFont typeface="Arial" panose="020B0604020202020204" pitchFamily="34" charset="0"/>
              <a:buChar char="•"/>
            </a:pPr>
            <a:r>
              <a:rPr lang="en-US" sz="2800" dirty="0">
                <a:solidFill>
                  <a:prstClr val="white"/>
                </a:solidFill>
              </a:rPr>
              <a:t>“Commence fire!”</a:t>
            </a:r>
          </a:p>
          <a:p>
            <a:pPr marL="914400" lvl="1" indent="-457200">
              <a:buFont typeface="Arial" panose="020B0604020202020204" pitchFamily="34" charset="0"/>
              <a:buChar char="•"/>
            </a:pPr>
            <a:r>
              <a:rPr lang="en-US" sz="2800" dirty="0">
                <a:solidFill>
                  <a:prstClr val="white"/>
                </a:solidFill>
              </a:rPr>
              <a:t>“Abort landing!”</a:t>
            </a:r>
          </a:p>
          <a:p>
            <a:pPr marL="914400" lvl="1" indent="-457200">
              <a:buFont typeface="Arial" panose="020B0604020202020204" pitchFamily="34" charset="0"/>
              <a:buChar char="•"/>
            </a:pPr>
            <a:r>
              <a:rPr lang="en-US" sz="2800" dirty="0">
                <a:solidFill>
                  <a:prstClr val="white"/>
                </a:solidFill>
              </a:rPr>
              <a:t>“Run!”</a:t>
            </a:r>
          </a:p>
          <a:p>
            <a:endParaRPr lang="en-US" sz="2800" dirty="0">
              <a:solidFill>
                <a:prstClr val="white"/>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9563" y="4421597"/>
            <a:ext cx="3050104" cy="214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682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594" y="2949983"/>
            <a:ext cx="4122561" cy="320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Obedience</a:t>
            </a:r>
          </a:p>
        </p:txBody>
      </p:sp>
      <p:sp>
        <p:nvSpPr>
          <p:cNvPr id="2" name="Rectangle 1"/>
          <p:cNvSpPr/>
          <p:nvPr/>
        </p:nvSpPr>
        <p:spPr>
          <a:xfrm>
            <a:off x="490448" y="2063548"/>
            <a:ext cx="8322476" cy="1138773"/>
          </a:xfrm>
          <a:prstGeom prst="rect">
            <a:avLst/>
          </a:prstGeom>
        </p:spPr>
        <p:txBody>
          <a:bodyPr wrap="square">
            <a:spAutoFit/>
          </a:bodyPr>
          <a:lstStyle/>
          <a:p>
            <a:r>
              <a:rPr lang="en-US" sz="2800" dirty="0">
                <a:solidFill>
                  <a:prstClr val="white"/>
                </a:solidFill>
              </a:rPr>
              <a:t>Why do people obey?</a:t>
            </a:r>
          </a:p>
          <a:p>
            <a:endParaRPr lang="en-US" sz="1200" dirty="0">
              <a:solidFill>
                <a:prstClr val="white"/>
              </a:solidFill>
            </a:endParaRPr>
          </a:p>
          <a:p>
            <a:pPr marL="914400" lvl="1" indent="-457200">
              <a:buFont typeface="Arial" panose="020B0604020202020204" pitchFamily="34" charset="0"/>
              <a:buChar char="•"/>
            </a:pPr>
            <a:endParaRPr lang="en-US" sz="2800" dirty="0">
              <a:solidFill>
                <a:prstClr val="white"/>
              </a:solidFill>
            </a:endParaRPr>
          </a:p>
        </p:txBody>
      </p:sp>
      <p:sp>
        <p:nvSpPr>
          <p:cNvPr id="3" name="Rectangle 2"/>
          <p:cNvSpPr/>
          <p:nvPr/>
        </p:nvSpPr>
        <p:spPr>
          <a:xfrm>
            <a:off x="490447" y="2951097"/>
            <a:ext cx="3505932" cy="3108543"/>
          </a:xfrm>
          <a:prstGeom prst="rect">
            <a:avLst/>
          </a:prstGeom>
        </p:spPr>
        <p:txBody>
          <a:bodyPr wrap="square">
            <a:spAutoFit/>
          </a:bodyPr>
          <a:lstStyle/>
          <a:p>
            <a:pPr lvl="0"/>
            <a:r>
              <a:rPr lang="en-US" sz="2800" dirty="0">
                <a:solidFill>
                  <a:prstClr val="white"/>
                </a:solidFill>
              </a:rPr>
              <a:t>Often it is because they hope for a reward such as:</a:t>
            </a:r>
          </a:p>
          <a:p>
            <a:pPr marL="914400" lvl="1" indent="-457200">
              <a:buFont typeface="Arial" panose="020B0604020202020204" pitchFamily="34" charset="0"/>
              <a:buChar char="•"/>
            </a:pPr>
            <a:r>
              <a:rPr lang="en-US" sz="2800" dirty="0">
                <a:solidFill>
                  <a:prstClr val="white"/>
                </a:solidFill>
              </a:rPr>
              <a:t>A compliment</a:t>
            </a:r>
          </a:p>
          <a:p>
            <a:pPr marL="914400" lvl="1" indent="-457200">
              <a:buFont typeface="Arial" panose="020B0604020202020204" pitchFamily="34" charset="0"/>
              <a:buChar char="•"/>
            </a:pPr>
            <a:r>
              <a:rPr lang="en-US" sz="2800" dirty="0">
                <a:solidFill>
                  <a:prstClr val="white"/>
                </a:solidFill>
              </a:rPr>
              <a:t>Praise</a:t>
            </a:r>
          </a:p>
          <a:p>
            <a:pPr marL="914400" lvl="1" indent="-457200">
              <a:buFont typeface="Arial" panose="020B0604020202020204" pitchFamily="34" charset="0"/>
              <a:buChar char="•"/>
            </a:pPr>
            <a:r>
              <a:rPr lang="en-US" sz="2800" dirty="0">
                <a:solidFill>
                  <a:prstClr val="white"/>
                </a:solidFill>
              </a:rPr>
              <a:t>Recognition</a:t>
            </a:r>
          </a:p>
          <a:p>
            <a:pPr marL="914400" lvl="1" indent="-457200">
              <a:buFont typeface="Arial" panose="020B0604020202020204" pitchFamily="34" charset="0"/>
              <a:buChar char="•"/>
            </a:pPr>
            <a:r>
              <a:rPr lang="en-US" sz="2800" dirty="0">
                <a:solidFill>
                  <a:prstClr val="white"/>
                </a:solidFill>
              </a:rPr>
              <a:t>Privilege</a:t>
            </a:r>
          </a:p>
        </p:txBody>
      </p:sp>
      <p:sp>
        <p:nvSpPr>
          <p:cNvPr id="4" name="Rectangle 3"/>
          <p:cNvSpPr/>
          <p:nvPr/>
        </p:nvSpPr>
        <p:spPr>
          <a:xfrm>
            <a:off x="4570594" y="2929826"/>
            <a:ext cx="4338025" cy="2677656"/>
          </a:xfrm>
          <a:prstGeom prst="rect">
            <a:avLst/>
          </a:prstGeom>
        </p:spPr>
        <p:txBody>
          <a:bodyPr wrap="square">
            <a:spAutoFit/>
          </a:bodyPr>
          <a:lstStyle/>
          <a:p>
            <a:pPr lvl="0"/>
            <a:r>
              <a:rPr lang="en-US" sz="2800" dirty="0">
                <a:solidFill>
                  <a:prstClr val="white"/>
                </a:solidFill>
              </a:rPr>
              <a:t>Sometimes people obey because they fear punishment such as: </a:t>
            </a:r>
          </a:p>
          <a:p>
            <a:pPr marL="914400" lvl="1" indent="-457200">
              <a:buFont typeface="Arial" panose="020B0604020202020204" pitchFamily="34" charset="0"/>
              <a:buChar char="•"/>
            </a:pPr>
            <a:r>
              <a:rPr lang="en-US" sz="2800" dirty="0">
                <a:solidFill>
                  <a:prstClr val="white"/>
                </a:solidFill>
              </a:rPr>
              <a:t>Imprisonment</a:t>
            </a:r>
          </a:p>
          <a:p>
            <a:pPr marL="914400" lvl="1" indent="-457200">
              <a:buFont typeface="Arial" panose="020B0604020202020204" pitchFamily="34" charset="0"/>
              <a:buChar char="•"/>
            </a:pPr>
            <a:r>
              <a:rPr lang="en-US" sz="2800" dirty="0">
                <a:solidFill>
                  <a:prstClr val="white"/>
                </a:solidFill>
              </a:rPr>
              <a:t>Loss of privilege</a:t>
            </a:r>
          </a:p>
          <a:p>
            <a:pPr marL="914400" lvl="1" indent="-457200">
              <a:buFont typeface="Arial" panose="020B0604020202020204" pitchFamily="34" charset="0"/>
              <a:buChar char="•"/>
            </a:pPr>
            <a:r>
              <a:rPr lang="en-US" sz="2800" dirty="0">
                <a:solidFill>
                  <a:prstClr val="white"/>
                </a:solidFill>
              </a:rPr>
              <a:t>Extra duty</a:t>
            </a:r>
          </a:p>
        </p:txBody>
      </p:sp>
      <p:sp>
        <p:nvSpPr>
          <p:cNvPr id="5" name="Rectangle 4"/>
          <p:cNvSpPr/>
          <p:nvPr/>
        </p:nvSpPr>
        <p:spPr bwMode="auto">
          <a:xfrm>
            <a:off x="490448" y="2949983"/>
            <a:ext cx="4080146" cy="3204842"/>
          </a:xfrm>
          <a:prstGeom prst="rect">
            <a:avLst/>
          </a:prstGeom>
          <a:noFill/>
          <a:ln>
            <a:solidFill>
              <a:schemeClr val="accent1"/>
            </a:solidFill>
          </a:ln>
          <a:effectLst/>
          <a:extLst/>
        </p:spPr>
        <p:txBody>
          <a:bodyPr wrap="square" lIns="0" tIns="0" rIns="0" bIns="0" rtlCol="0" anchor="ctr">
            <a:spAutoFit/>
          </a:bodyPr>
          <a:lstStyle/>
          <a:p>
            <a:pPr algn="ctr">
              <a:spcBef>
                <a:spcPct val="0"/>
              </a:spcBef>
              <a:spcAft>
                <a:spcPts val="1200"/>
              </a:spcAft>
              <a:buFontTx/>
              <a:buNone/>
            </a:pPr>
            <a:endParaRPr lang="en-US" sz="2800" dirty="0">
              <a:solidFill>
                <a:schemeClr val="bg1"/>
              </a:solidFill>
              <a:latin typeface="+mn-lt"/>
            </a:endParaRPr>
          </a:p>
        </p:txBody>
      </p:sp>
    </p:spTree>
    <p:extLst>
      <p:ext uri="{BB962C8B-B14F-4D97-AF65-F5344CB8AC3E}">
        <p14:creationId xmlns:p14="http://schemas.microsoft.com/office/powerpoint/2010/main" val="86347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left)">
                                      <p:cBhvr>
                                        <p:cTn id="9" dur="500"/>
                                        <p:tgtEl>
                                          <p:spTgt spid="3">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218"/>
                                        </p:tgtEl>
                                        <p:attrNameLst>
                                          <p:attrName>style.visibility</p:attrName>
                                        </p:attrNameLst>
                                      </p:cBhvr>
                                      <p:to>
                                        <p:strVal val="visible"/>
                                      </p:to>
                                    </p:set>
                                  </p:childTnLst>
                                </p:cTn>
                              </p:par>
                              <p:par>
                                <p:cTn id="26" presetID="22" presetClass="entr" presetSubtype="8" fill="hold"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left)">
                                      <p:cBhvr>
                                        <p:cTn id="28" dur="500"/>
                                        <p:tgtEl>
                                          <p:spTgt spid="4">
                                            <p:txEl>
                                              <p:pRg st="0" end="0"/>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wipe(left)">
                                      <p:cBhvr>
                                        <p:cTn id="31" dur="500"/>
                                        <p:tgtEl>
                                          <p:spTgt spid="4">
                                            <p:txEl>
                                              <p:pRg st="1" end="1"/>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5400" dirty="0"/>
              <a:t>What are the two forms of obedience in the military?</a:t>
            </a:r>
            <a:br>
              <a:rPr lang="en-US" sz="4000" dirty="0"/>
            </a:br>
            <a:r>
              <a:rPr lang="en-US" sz="2300" dirty="0"/>
              <a:t>(Input the TWO best answers, then push the ENTER button.)</a:t>
            </a:r>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a:t>Learned</a:t>
            </a:r>
          </a:p>
          <a:p>
            <a:pPr>
              <a:lnSpc>
                <a:spcPct val="100000"/>
              </a:lnSpc>
              <a:spcBef>
                <a:spcPct val="20000"/>
              </a:spcBef>
              <a:buFont typeface="+mj-lt"/>
              <a:buAutoNum type="alphaUcPeriod"/>
            </a:pPr>
            <a:r>
              <a:rPr lang="en-US" sz="3200" dirty="0"/>
              <a:t>Civil</a:t>
            </a:r>
          </a:p>
          <a:p>
            <a:pPr>
              <a:lnSpc>
                <a:spcPct val="100000"/>
              </a:lnSpc>
              <a:spcBef>
                <a:spcPct val="20000"/>
              </a:spcBef>
              <a:buFont typeface="+mj-lt"/>
              <a:buAutoNum type="alphaUcPeriod"/>
            </a:pPr>
            <a:r>
              <a:rPr lang="en-US" sz="3200" dirty="0"/>
              <a:t>Blind</a:t>
            </a:r>
          </a:p>
          <a:p>
            <a:pPr>
              <a:lnSpc>
                <a:spcPct val="100000"/>
              </a:lnSpc>
              <a:spcBef>
                <a:spcPct val="20000"/>
              </a:spcBef>
              <a:buFont typeface="+mj-lt"/>
              <a:buAutoNum type="alphaUcPeriod"/>
            </a:pPr>
            <a:r>
              <a:rPr lang="en-US" sz="3200" dirty="0"/>
              <a:t>Reasoned</a:t>
            </a:r>
          </a:p>
        </p:txBody>
      </p:sp>
      <p:sp>
        <p:nvSpPr>
          <p:cNvPr id="5" name="Text Placeholder 4"/>
          <p:cNvSpPr>
            <a:spLocks noGrp="1"/>
          </p:cNvSpPr>
          <p:nvPr>
            <p:ph type="body" sz="quarter" idx="10"/>
          </p:nvPr>
        </p:nvSpPr>
        <p:spPr/>
        <p:txBody>
          <a:bodyPr/>
          <a:lstStyle/>
          <a:p>
            <a:r>
              <a:rPr lang="en-US" dirty="0"/>
              <a:t>(NS3-M2U1C1S1:LQ5)</a:t>
            </a:r>
          </a:p>
        </p:txBody>
      </p:sp>
      <p:sp>
        <p:nvSpPr>
          <p:cNvPr id="7" name="CAI1"/>
          <p:cNvSpPr/>
          <p:nvPr>
            <p:custDataLst>
              <p:tags r:id="rId3"/>
            </p:custDataLst>
          </p:nvPr>
        </p:nvSpPr>
        <p:spPr>
          <a:xfrm rot="10800000">
            <a:off x="428491" y="4417516"/>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AI2"/>
          <p:cNvSpPr/>
          <p:nvPr>
            <p:custDataLst>
              <p:tags r:id="rId4"/>
            </p:custDataLst>
          </p:nvPr>
        </p:nvSpPr>
        <p:spPr>
          <a:xfrm rot="10800000">
            <a:off x="428491" y="4988572"/>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PChart"/>
          <p:cNvSpPr txBox="1">
            <a:spLocks/>
          </p:cNvSpPr>
          <p:nvPr>
            <p:custDataLst>
              <p:tags r:id="rId5"/>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a:t>0</a:t>
            </a:r>
          </a:p>
          <a:p>
            <a:pPr algn="r">
              <a:lnSpc>
                <a:spcPct val="100000"/>
              </a:lnSpc>
              <a:spcBef>
                <a:spcPct val="20000"/>
              </a:spcBef>
              <a:buNone/>
            </a:pPr>
            <a:r>
              <a:rPr lang="en-US" sz="3200"/>
              <a:t>0</a:t>
            </a:r>
          </a:p>
          <a:p>
            <a:pPr algn="r">
              <a:lnSpc>
                <a:spcPct val="100000"/>
              </a:lnSpc>
              <a:spcBef>
                <a:spcPct val="20000"/>
              </a:spcBef>
              <a:buNone/>
            </a:pPr>
            <a:r>
              <a:rPr lang="en-US" sz="3200"/>
              <a:t>0</a:t>
            </a:r>
          </a:p>
          <a:p>
            <a:pPr algn="r">
              <a:lnSpc>
                <a:spcPct val="100000"/>
              </a:lnSpc>
              <a:spcBef>
                <a:spcPct val="20000"/>
              </a:spcBef>
              <a:buNone/>
            </a:pPr>
            <a:r>
              <a:rPr lang="en-US" sz="3200"/>
              <a:t>0</a:t>
            </a:r>
            <a:endParaRPr lang="en-US" sz="3200" dirty="0"/>
          </a:p>
        </p:txBody>
      </p:sp>
    </p:spTree>
    <p:custDataLst>
      <p:tags r:id="rId1"/>
    </p:custDataLst>
    <p:extLst>
      <p:ext uri="{BB962C8B-B14F-4D97-AF65-F5344CB8AC3E}">
        <p14:creationId xmlns:p14="http://schemas.microsoft.com/office/powerpoint/2010/main" val="383037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4400" dirty="0"/>
              <a:t>The leader of a ship orders the sailors to cease fire. What type of obedience does this leadership warrant?</a:t>
            </a:r>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a:t>Learned</a:t>
            </a:r>
          </a:p>
          <a:p>
            <a:pPr>
              <a:lnSpc>
                <a:spcPct val="100000"/>
              </a:lnSpc>
              <a:spcBef>
                <a:spcPct val="20000"/>
              </a:spcBef>
              <a:buFont typeface="+mj-lt"/>
              <a:buAutoNum type="alphaUcPeriod"/>
            </a:pPr>
            <a:r>
              <a:rPr lang="en-US" sz="3200" dirty="0"/>
              <a:t>Civil</a:t>
            </a:r>
          </a:p>
          <a:p>
            <a:pPr>
              <a:lnSpc>
                <a:spcPct val="100000"/>
              </a:lnSpc>
              <a:spcBef>
                <a:spcPct val="20000"/>
              </a:spcBef>
              <a:buFont typeface="+mj-lt"/>
              <a:buAutoNum type="alphaUcPeriod"/>
            </a:pPr>
            <a:r>
              <a:rPr lang="en-US" sz="3200" dirty="0"/>
              <a:t>Blind</a:t>
            </a:r>
          </a:p>
          <a:p>
            <a:pPr>
              <a:lnSpc>
                <a:spcPct val="100000"/>
              </a:lnSpc>
              <a:spcBef>
                <a:spcPct val="20000"/>
              </a:spcBef>
              <a:buFont typeface="+mj-lt"/>
              <a:buAutoNum type="alphaUcPeriod"/>
            </a:pPr>
            <a:r>
              <a:rPr lang="en-US" sz="3200" dirty="0"/>
              <a:t>Reasoned</a:t>
            </a:r>
          </a:p>
        </p:txBody>
      </p:sp>
      <p:sp>
        <p:nvSpPr>
          <p:cNvPr id="5" name="Text Placeholder 4"/>
          <p:cNvSpPr>
            <a:spLocks noGrp="1"/>
          </p:cNvSpPr>
          <p:nvPr>
            <p:ph type="body" sz="quarter" idx="10"/>
          </p:nvPr>
        </p:nvSpPr>
        <p:spPr/>
        <p:txBody>
          <a:bodyPr/>
          <a:lstStyle/>
          <a:p>
            <a:r>
              <a:rPr lang="en-US" dirty="0"/>
              <a:t>(NS3-M2U1C1S1:LQ6)</a:t>
            </a:r>
          </a:p>
        </p:txBody>
      </p:sp>
      <p:sp>
        <p:nvSpPr>
          <p:cNvPr id="7" name="CAI1"/>
          <p:cNvSpPr/>
          <p:nvPr>
            <p:custDataLst>
              <p:tags r:id="rId3"/>
            </p:custDataLst>
          </p:nvPr>
        </p:nvSpPr>
        <p:spPr>
          <a:xfrm rot="10800000">
            <a:off x="428491" y="4388020"/>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a:t>0</a:t>
            </a:r>
          </a:p>
          <a:p>
            <a:pPr algn="r">
              <a:lnSpc>
                <a:spcPct val="100000"/>
              </a:lnSpc>
              <a:spcBef>
                <a:spcPct val="20000"/>
              </a:spcBef>
              <a:buNone/>
            </a:pPr>
            <a:r>
              <a:rPr lang="en-US" sz="3200"/>
              <a:t>0</a:t>
            </a:r>
          </a:p>
          <a:p>
            <a:pPr algn="r">
              <a:lnSpc>
                <a:spcPct val="100000"/>
              </a:lnSpc>
              <a:spcBef>
                <a:spcPct val="20000"/>
              </a:spcBef>
              <a:buNone/>
            </a:pPr>
            <a:r>
              <a:rPr lang="en-US" sz="3200"/>
              <a:t>6</a:t>
            </a:r>
          </a:p>
          <a:p>
            <a:pPr algn="r">
              <a:lnSpc>
                <a:spcPct val="100000"/>
              </a:lnSpc>
              <a:spcBef>
                <a:spcPct val="20000"/>
              </a:spcBef>
              <a:buNone/>
            </a:pPr>
            <a:r>
              <a:rPr lang="en-US" sz="3200"/>
              <a:t>3</a:t>
            </a:r>
            <a:endParaRPr lang="en-US" sz="3200" dirty="0"/>
          </a:p>
        </p:txBody>
      </p:sp>
    </p:spTree>
    <p:custDataLst>
      <p:tags r:id="rId1"/>
    </p:custDataLst>
    <p:extLst>
      <p:ext uri="{BB962C8B-B14F-4D97-AF65-F5344CB8AC3E}">
        <p14:creationId xmlns:p14="http://schemas.microsoft.com/office/powerpoint/2010/main" val="216370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130502"/>
            <a:ext cx="7315200" cy="609600"/>
          </a:xfrm>
        </p:spPr>
        <p:txBody>
          <a:bodyPr>
            <a:noAutofit/>
          </a:bodyPr>
          <a:lstStyle/>
          <a:p>
            <a:r>
              <a:rPr lang="en-US" sz="4000" dirty="0"/>
              <a:t>A Military Leader: A Legal and Moral Obligation</a:t>
            </a:r>
          </a:p>
        </p:txBody>
      </p:sp>
      <p:sp>
        <p:nvSpPr>
          <p:cNvPr id="2" name="Rectangle 1"/>
          <p:cNvSpPr/>
          <p:nvPr/>
        </p:nvSpPr>
        <p:spPr>
          <a:xfrm>
            <a:off x="179450" y="1788245"/>
            <a:ext cx="8751899" cy="523220"/>
          </a:xfrm>
          <a:prstGeom prst="rect">
            <a:avLst/>
          </a:prstGeom>
        </p:spPr>
        <p:txBody>
          <a:bodyPr wrap="square">
            <a:spAutoFit/>
          </a:bodyPr>
          <a:lstStyle/>
          <a:p>
            <a:pPr algn="ctr"/>
            <a:r>
              <a:rPr lang="en-US" sz="2800" b="1" u="sng" dirty="0">
                <a:solidFill>
                  <a:prstClr val="white"/>
                </a:solidFill>
              </a:rPr>
              <a:t>Civilian Versus Military Leaders</a:t>
            </a:r>
            <a:endParaRPr lang="en-US" b="1" u="sng" dirty="0"/>
          </a:p>
        </p:txBody>
      </p:sp>
      <p:graphicFrame>
        <p:nvGraphicFramePr>
          <p:cNvPr id="4" name="Group 73"/>
          <p:cNvGraphicFramePr>
            <a:graphicFrameLocks noGrp="1"/>
          </p:cNvGraphicFramePr>
          <p:nvPr>
            <p:extLst>
              <p:ext uri="{D42A27DB-BD31-4B8C-83A1-F6EECF244321}">
                <p14:modId xmlns:p14="http://schemas.microsoft.com/office/powerpoint/2010/main" val="3486613176"/>
              </p:ext>
            </p:extLst>
          </p:nvPr>
        </p:nvGraphicFramePr>
        <p:xfrm>
          <a:off x="510939" y="2447777"/>
          <a:ext cx="7985949" cy="4114660"/>
        </p:xfrm>
        <a:graphic>
          <a:graphicData uri="http://schemas.openxmlformats.org/drawingml/2006/table">
            <a:tbl>
              <a:tblPr/>
              <a:tblGrid>
                <a:gridCol w="3307476">
                  <a:extLst>
                    <a:ext uri="{9D8B030D-6E8A-4147-A177-3AD203B41FA5}">
                      <a16:colId xmlns:a16="http://schemas.microsoft.com/office/drawing/2014/main" val="20000"/>
                    </a:ext>
                  </a:extLst>
                </a:gridCol>
                <a:gridCol w="4678473">
                  <a:extLst>
                    <a:ext uri="{9D8B030D-6E8A-4147-A177-3AD203B41FA5}">
                      <a16:colId xmlns:a16="http://schemas.microsoft.com/office/drawing/2014/main" val="20001"/>
                    </a:ext>
                  </a:extLst>
                </a:gridCol>
              </a:tblGrid>
              <a:tr h="42514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53D68"/>
                          </a:solidFill>
                          <a:effectLst/>
                          <a:latin typeface="+mn-lt"/>
                          <a:ea typeface="Times New Roman" pitchFamily="18" charset="0"/>
                          <a:cs typeface="Arial" charset="0"/>
                        </a:rPr>
                        <a:t>Civilian</a:t>
                      </a:r>
                      <a:endParaRPr kumimoji="0" lang="en-US" sz="2400" b="1" i="0" u="none" strike="noStrike" cap="none" normalizeH="0" baseline="0" dirty="0">
                        <a:ln>
                          <a:noFill/>
                        </a:ln>
                        <a:solidFill>
                          <a:schemeClr val="tx1"/>
                        </a:solidFill>
                        <a:effectLst/>
                        <a:latin typeface="+mn-lt"/>
                        <a:ea typeface="Times New Roman" pitchFamily="18" charset="0"/>
                        <a:cs typeface="Arial" charset="0"/>
                      </a:endParaRPr>
                    </a:p>
                  </a:txBody>
                  <a:tcPr marT="45706" marB="45706" horzOverflow="overflow">
                    <a:lnL w="38100" cap="flat" cmpd="sng" algn="ctr">
                      <a:solidFill>
                        <a:srgbClr val="FFCC00"/>
                      </a:solidFill>
                      <a:prstDash val="solid"/>
                      <a:round/>
                      <a:headEnd type="none" w="med" len="med"/>
                      <a:tailEnd type="none" w="med" len="med"/>
                    </a:lnL>
                    <a:lnR w="38100" cap="flat" cmpd="sng" algn="ctr">
                      <a:solidFill>
                        <a:srgbClr val="FFCC00"/>
                      </a:solidFill>
                      <a:prstDash val="solid"/>
                      <a:round/>
                      <a:headEnd type="none" w="med" len="med"/>
                      <a:tailEnd type="none" w="med" len="med"/>
                    </a:lnR>
                    <a:lnT w="38100" cap="flat" cmpd="sng" algn="ctr">
                      <a:solidFill>
                        <a:srgbClr val="FFCC00"/>
                      </a:solidFill>
                      <a:prstDash val="solid"/>
                      <a:round/>
                      <a:headEnd type="none" w="med" len="med"/>
                      <a:tailEnd type="none" w="med" len="med"/>
                    </a:lnT>
                    <a:lnB w="38100" cap="flat" cmpd="sng" algn="ctr">
                      <a:solidFill>
                        <a:srgbClr val="FFCC00"/>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053D68"/>
                          </a:solidFill>
                          <a:effectLst/>
                          <a:latin typeface="+mn-lt"/>
                          <a:ea typeface="Times New Roman" pitchFamily="18" charset="0"/>
                          <a:cs typeface="Arial" charset="0"/>
                        </a:rPr>
                        <a:t>Military</a:t>
                      </a:r>
                      <a:endParaRPr kumimoji="0" lang="en-US" sz="2400" b="1" i="0" u="none" strike="noStrike" cap="none" normalizeH="0" baseline="0" dirty="0">
                        <a:ln>
                          <a:noFill/>
                        </a:ln>
                        <a:solidFill>
                          <a:schemeClr val="tx1"/>
                        </a:solidFill>
                        <a:effectLst/>
                        <a:latin typeface="+mn-lt"/>
                        <a:ea typeface="Times New Roman" pitchFamily="18" charset="0"/>
                        <a:cs typeface="Arial" charset="0"/>
                      </a:endParaRPr>
                    </a:p>
                  </a:txBody>
                  <a:tcPr marT="45706" marB="45706" horzOverflow="overflow">
                    <a:lnL w="38100" cap="flat" cmpd="sng" algn="ctr">
                      <a:solidFill>
                        <a:srgbClr val="FFCC00"/>
                      </a:solidFill>
                      <a:prstDash val="solid"/>
                      <a:round/>
                      <a:headEnd type="none" w="med" len="med"/>
                      <a:tailEnd type="none" w="med" len="med"/>
                    </a:lnL>
                    <a:lnR w="38100" cap="flat" cmpd="sng" algn="ctr">
                      <a:solidFill>
                        <a:srgbClr val="FFCC00"/>
                      </a:solidFill>
                      <a:prstDash val="solid"/>
                      <a:round/>
                      <a:headEnd type="none" w="med" len="med"/>
                      <a:tailEnd type="none" w="med" len="med"/>
                    </a:lnR>
                    <a:lnT w="38100" cap="flat" cmpd="sng" algn="ctr">
                      <a:solidFill>
                        <a:srgbClr val="FFCC00"/>
                      </a:solidFill>
                      <a:prstDash val="solid"/>
                      <a:round/>
                      <a:headEnd type="none" w="med" len="med"/>
                      <a:tailEnd type="none" w="med" len="med"/>
                    </a:lnT>
                    <a:lnB w="38100" cap="flat" cmpd="sng" algn="ctr">
                      <a:solidFill>
                        <a:srgbClr val="FFCC00"/>
                      </a:solidFill>
                      <a:prstDash val="solid"/>
                      <a:round/>
                      <a:headEnd type="none" w="med" len="med"/>
                      <a:tailEnd type="none" w="med" len="med"/>
                    </a:lnB>
                    <a:lnTlToBr>
                      <a:noFill/>
                    </a:lnTlToBr>
                    <a:lnBlToTr>
                      <a:noFill/>
                    </a:lnBlToTr>
                    <a:solidFill>
                      <a:srgbClr val="FFCC00"/>
                    </a:solidFill>
                  </a:tcPr>
                </a:tc>
                <a:extLst>
                  <a:ext uri="{0D108BD9-81ED-4DB2-BD59-A6C34878D82A}">
                    <a16:rowId xmlns:a16="http://schemas.microsoft.com/office/drawing/2014/main" val="10000"/>
                  </a:ext>
                </a:extLst>
              </a:tr>
              <a:tr h="76528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2400" b="0" i="0" u="none" strike="noStrike" cap="none" normalizeH="0" baseline="0" dirty="0">
                          <a:ln>
                            <a:noFill/>
                          </a:ln>
                          <a:solidFill>
                            <a:srgbClr val="FFFFFF"/>
                          </a:solidFill>
                          <a:effectLst/>
                          <a:latin typeface="+mn-lt"/>
                          <a:ea typeface="Times New Roman" pitchFamily="18" charset="0"/>
                          <a:cs typeface="Arial" charset="0"/>
                        </a:rPr>
                        <a:t>Superior knowledge and experience</a:t>
                      </a:r>
                      <a:endParaRPr kumimoji="0" lang="en-US" sz="2400" b="0" i="0" u="none" strike="noStrike" cap="none" normalizeH="0" baseline="0" dirty="0">
                        <a:ln>
                          <a:noFill/>
                        </a:ln>
                        <a:solidFill>
                          <a:schemeClr val="tx1"/>
                        </a:solidFill>
                        <a:effectLst/>
                        <a:latin typeface="+mn-lt"/>
                        <a:ea typeface="Times New Roman" pitchFamily="18" charset="0"/>
                        <a:cs typeface="Arial" charset="0"/>
                      </a:endParaRPr>
                    </a:p>
                  </a:txBody>
                  <a:tcPr marT="45706" marB="45706" horzOverflow="overflow">
                    <a:lnL w="38100" cap="flat" cmpd="sng" algn="ctr">
                      <a:solidFill>
                        <a:srgbClr val="FFCC00"/>
                      </a:solidFill>
                      <a:prstDash val="solid"/>
                      <a:round/>
                      <a:headEnd type="none" w="med" len="med"/>
                      <a:tailEnd type="none" w="med" len="med"/>
                    </a:lnL>
                    <a:lnR w="38100" cap="flat" cmpd="sng" algn="ctr">
                      <a:solidFill>
                        <a:srgbClr val="FFCC00"/>
                      </a:solidFill>
                      <a:prstDash val="solid"/>
                      <a:round/>
                      <a:headEnd type="none" w="med" len="med"/>
                      <a:tailEnd type="none" w="med" len="med"/>
                    </a:lnR>
                    <a:lnT w="38100" cap="flat" cmpd="sng" algn="ctr">
                      <a:solidFill>
                        <a:srgbClr val="FFCC00"/>
                      </a:solidFill>
                      <a:prstDash val="solid"/>
                      <a:round/>
                      <a:headEnd type="none" w="med" len="med"/>
                      <a:tailEnd type="none" w="med" len="med"/>
                    </a:lnT>
                    <a:lnB w="38100" cap="flat" cmpd="sng" algn="ctr">
                      <a:solidFill>
                        <a:srgbClr val="FFCC00"/>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0" fontAlgn="base" latinLnBrk="0" hangingPunct="0">
                        <a:lnSpc>
                          <a:spcPct val="100000"/>
                        </a:lnSpc>
                        <a:spcBef>
                          <a:spcPct val="0"/>
                        </a:spcBef>
                        <a:spcAft>
                          <a:spcPct val="0"/>
                        </a:spcAft>
                        <a:buClrTx/>
                        <a:buSzTx/>
                        <a:buFontTx/>
                        <a:buNone/>
                        <a:tabLst>
                          <a:tab pos="1074738" algn="l"/>
                        </a:tabLst>
                      </a:pPr>
                      <a:r>
                        <a:rPr kumimoji="0" lang="en-US" sz="2400" b="0" i="0" u="none" strike="noStrike" cap="none" normalizeH="0" baseline="0" dirty="0">
                          <a:ln>
                            <a:noFill/>
                          </a:ln>
                          <a:solidFill>
                            <a:srgbClr val="FFFFFF"/>
                          </a:solidFill>
                          <a:effectLst/>
                          <a:latin typeface="+mn-lt"/>
                          <a:ea typeface="Times New Roman" pitchFamily="18" charset="0"/>
                          <a:cs typeface="Arial" charset="0"/>
                        </a:rPr>
                        <a:t>Legally and morally obliged to:</a:t>
                      </a:r>
                      <a:endParaRPr kumimoji="0" lang="en-US" sz="2400" b="0" i="0" u="none" strike="noStrike" cap="none" normalizeH="0" baseline="0" dirty="0">
                        <a:ln>
                          <a:noFill/>
                        </a:ln>
                        <a:solidFill>
                          <a:schemeClr val="tx1"/>
                        </a:solidFill>
                        <a:effectLst/>
                        <a:latin typeface="+mn-lt"/>
                        <a:ea typeface="Times New Roman" pitchFamily="18" charset="0"/>
                        <a:cs typeface="Arial" charset="0"/>
                      </a:endParaRPr>
                    </a:p>
                    <a:p>
                      <a:pPr marL="914400" marR="0" lvl="1"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074738" algn="l"/>
                        </a:tabLst>
                      </a:pPr>
                      <a:r>
                        <a:rPr kumimoji="0" lang="en-US" sz="2400" b="0" i="0" u="none" strike="noStrike" cap="none" normalizeH="0" baseline="0" dirty="0">
                          <a:ln>
                            <a:noFill/>
                          </a:ln>
                          <a:solidFill>
                            <a:srgbClr val="FFFFFF"/>
                          </a:solidFill>
                          <a:effectLst/>
                          <a:latin typeface="+mn-lt"/>
                          <a:ea typeface="Times New Roman" pitchFamily="18" charset="0"/>
                          <a:cs typeface="Arial" charset="0"/>
                        </a:rPr>
                        <a:t>Effectively lead subordinates</a:t>
                      </a:r>
                    </a:p>
                    <a:p>
                      <a:pPr marL="914400" marR="0" lvl="1"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074738" algn="l"/>
                        </a:tabLst>
                      </a:pPr>
                      <a:r>
                        <a:rPr kumimoji="0" lang="en-US" sz="2400" b="0" i="0" u="none" strike="noStrike" cap="none" normalizeH="0" baseline="0" dirty="0">
                          <a:ln>
                            <a:noFill/>
                          </a:ln>
                          <a:solidFill>
                            <a:srgbClr val="FFFFFF"/>
                          </a:solidFill>
                          <a:effectLst/>
                          <a:latin typeface="+mn-lt"/>
                          <a:cs typeface="Times New Roman" pitchFamily="18" charset="0"/>
                        </a:rPr>
                        <a:t>Be responsible for welfare of subordinates</a:t>
                      </a:r>
                      <a:endParaRPr kumimoji="0" lang="en-US" sz="2400" b="0" i="0" u="none" strike="noStrike" cap="none" normalizeH="0" baseline="0" dirty="0">
                        <a:ln>
                          <a:noFill/>
                        </a:ln>
                        <a:solidFill>
                          <a:schemeClr val="tx1"/>
                        </a:solidFill>
                        <a:effectLst/>
                        <a:latin typeface="+mn-lt"/>
                      </a:endParaRPr>
                    </a:p>
                  </a:txBody>
                  <a:tcPr marT="45706" marB="45706" horzOverflow="overflow">
                    <a:lnL w="38100" cap="flat" cmpd="sng" algn="ctr">
                      <a:solidFill>
                        <a:srgbClr val="FFCC00"/>
                      </a:solidFill>
                      <a:prstDash val="solid"/>
                      <a:round/>
                      <a:headEnd type="none" w="med" len="med"/>
                      <a:tailEnd type="none" w="med" len="med"/>
                    </a:lnL>
                    <a:lnR w="38100" cap="flat" cmpd="sng" algn="ctr">
                      <a:solidFill>
                        <a:srgbClr val="FFCC00"/>
                      </a:solidFill>
                      <a:prstDash val="solid"/>
                      <a:round/>
                      <a:headEnd type="none" w="med" len="med"/>
                      <a:tailEnd type="none" w="med" len="med"/>
                    </a:lnR>
                    <a:lnT w="38100" cap="flat" cmpd="sng" algn="ctr">
                      <a:solidFill>
                        <a:srgbClr val="FFCC00"/>
                      </a:solidFill>
                      <a:prstDash val="solid"/>
                      <a:round/>
                      <a:headEnd type="none" w="med" len="med"/>
                      <a:tailEnd type="none" w="med" len="med"/>
                    </a:lnT>
                    <a:lnB w="38100" cap="flat" cmpd="sng" algn="ctr">
                      <a:solidFill>
                        <a:srgbClr val="FFCC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528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2400" b="0" i="0" u="none" strike="noStrike" cap="none" normalizeH="0" baseline="0" dirty="0">
                          <a:ln>
                            <a:noFill/>
                          </a:ln>
                          <a:solidFill>
                            <a:srgbClr val="FFFFFF"/>
                          </a:solidFill>
                          <a:effectLst/>
                          <a:latin typeface="+mn-lt"/>
                          <a:ea typeface="Times New Roman" pitchFamily="18" charset="0"/>
                          <a:cs typeface="Arial" charset="0"/>
                        </a:rPr>
                        <a:t>Strong character or personality</a:t>
                      </a:r>
                      <a:endParaRPr kumimoji="0" lang="en-US" sz="2400" b="0" i="0" u="none" strike="noStrike" cap="none" normalizeH="0" baseline="0" dirty="0">
                        <a:ln>
                          <a:noFill/>
                        </a:ln>
                        <a:solidFill>
                          <a:schemeClr val="tx1"/>
                        </a:solidFill>
                        <a:effectLst/>
                        <a:latin typeface="+mn-lt"/>
                        <a:ea typeface="Times New Roman" pitchFamily="18" charset="0"/>
                        <a:cs typeface="Arial" charset="0"/>
                      </a:endParaRPr>
                    </a:p>
                  </a:txBody>
                  <a:tcPr marT="45706" marB="45706" horzOverflow="overflow">
                    <a:lnL w="38100" cap="flat" cmpd="sng" algn="ctr">
                      <a:solidFill>
                        <a:srgbClr val="FFCC00"/>
                      </a:solidFill>
                      <a:prstDash val="solid"/>
                      <a:round/>
                      <a:headEnd type="none" w="med" len="med"/>
                      <a:tailEnd type="none" w="med" len="med"/>
                    </a:lnL>
                    <a:lnR w="38100" cap="flat" cmpd="sng" algn="ctr">
                      <a:solidFill>
                        <a:srgbClr val="FFCC00"/>
                      </a:solidFill>
                      <a:prstDash val="solid"/>
                      <a:round/>
                      <a:headEnd type="none" w="med" len="med"/>
                      <a:tailEnd type="none" w="med" len="med"/>
                    </a:lnR>
                    <a:lnT w="38100" cap="flat" cmpd="sng" algn="ctr">
                      <a:solidFill>
                        <a:srgbClr val="FFCC00"/>
                      </a:solidFill>
                      <a:prstDash val="solid"/>
                      <a:round/>
                      <a:headEnd type="none" w="med" len="med"/>
                      <a:tailEnd type="none" w="med" len="med"/>
                    </a:lnT>
                    <a:lnB w="38100" cap="flat" cmpd="sng" algn="ctr">
                      <a:solidFill>
                        <a:srgbClr val="FFCC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r h="765282">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2400" b="0" i="0" u="none" strike="noStrike" cap="none" normalizeH="0" baseline="0" dirty="0">
                          <a:ln>
                            <a:noFill/>
                          </a:ln>
                          <a:solidFill>
                            <a:srgbClr val="FFFFFF"/>
                          </a:solidFill>
                          <a:effectLst/>
                          <a:latin typeface="+mn-lt"/>
                          <a:ea typeface="Times New Roman" pitchFamily="18" charset="0"/>
                          <a:cs typeface="Arial" charset="0"/>
                        </a:rPr>
                        <a:t>Not legally responsible for employees</a:t>
                      </a:r>
                      <a:endParaRPr kumimoji="0" lang="en-US" sz="2400" b="0" i="0" u="none" strike="noStrike" cap="none" normalizeH="0" baseline="0" dirty="0">
                        <a:ln>
                          <a:noFill/>
                        </a:ln>
                        <a:solidFill>
                          <a:schemeClr val="tx1"/>
                        </a:solidFill>
                        <a:effectLst/>
                        <a:latin typeface="+mn-lt"/>
                        <a:ea typeface="Times New Roman" pitchFamily="18" charset="0"/>
                        <a:cs typeface="Arial" charset="0"/>
                      </a:endParaRPr>
                    </a:p>
                  </a:txBody>
                  <a:tcPr marT="45706" marB="45706" horzOverflow="overflow">
                    <a:lnL w="38100" cap="flat" cmpd="sng" algn="ctr">
                      <a:solidFill>
                        <a:srgbClr val="FFCC00"/>
                      </a:solidFill>
                      <a:prstDash val="solid"/>
                      <a:round/>
                      <a:headEnd type="none" w="med" len="med"/>
                      <a:tailEnd type="none" w="med" len="med"/>
                    </a:lnL>
                    <a:lnR w="38100" cap="flat" cmpd="sng" algn="ctr">
                      <a:solidFill>
                        <a:srgbClr val="FFCC00"/>
                      </a:solidFill>
                      <a:prstDash val="solid"/>
                      <a:round/>
                      <a:headEnd type="none" w="med" len="med"/>
                      <a:tailEnd type="none" w="med" len="med"/>
                    </a:lnR>
                    <a:lnT w="38100" cap="flat" cmpd="sng" algn="ctr">
                      <a:solidFill>
                        <a:srgbClr val="FFCC00"/>
                      </a:solidFill>
                      <a:prstDash val="solid"/>
                      <a:round/>
                      <a:headEnd type="none" w="med" len="med"/>
                      <a:tailEnd type="none" w="med" len="med"/>
                    </a:lnT>
                    <a:lnB w="38100" cap="flat" cmpd="sng" algn="ctr">
                      <a:solidFill>
                        <a:srgbClr val="FFCC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3"/>
                  </a:ext>
                </a:extLst>
              </a:tr>
              <a:tr h="1105419">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US" sz="2400" b="0" i="0" u="none" strike="noStrike" cap="none" normalizeH="0" baseline="0" dirty="0">
                          <a:ln>
                            <a:noFill/>
                          </a:ln>
                          <a:solidFill>
                            <a:srgbClr val="FFFFFF"/>
                          </a:solidFill>
                          <a:effectLst/>
                          <a:latin typeface="+mn-lt"/>
                          <a:ea typeface="Times New Roman" pitchFamily="18" charset="0"/>
                          <a:cs typeface="Arial" charset="0"/>
                        </a:rPr>
                        <a:t>Concern for well-being of others is primarily a moral choice</a:t>
                      </a:r>
                      <a:endParaRPr kumimoji="0" lang="en-US" sz="2400" b="0" i="0" u="none" strike="noStrike" cap="none" normalizeH="0" baseline="0" dirty="0">
                        <a:ln>
                          <a:noFill/>
                        </a:ln>
                        <a:solidFill>
                          <a:schemeClr val="tx1"/>
                        </a:solidFill>
                        <a:effectLst/>
                        <a:latin typeface="+mn-lt"/>
                        <a:ea typeface="Times New Roman" pitchFamily="18" charset="0"/>
                        <a:cs typeface="Arial" charset="0"/>
                      </a:endParaRPr>
                    </a:p>
                  </a:txBody>
                  <a:tcPr marT="45706" marB="45706" horzOverflow="overflow">
                    <a:lnL w="38100" cap="flat" cmpd="sng" algn="ctr">
                      <a:solidFill>
                        <a:srgbClr val="FFCC00"/>
                      </a:solidFill>
                      <a:prstDash val="solid"/>
                      <a:round/>
                      <a:headEnd type="none" w="med" len="med"/>
                      <a:tailEnd type="none" w="med" len="med"/>
                    </a:lnL>
                    <a:lnR w="38100" cap="flat" cmpd="sng" algn="ctr">
                      <a:solidFill>
                        <a:srgbClr val="FFCC00"/>
                      </a:solidFill>
                      <a:prstDash val="solid"/>
                      <a:round/>
                      <a:headEnd type="none" w="med" len="med"/>
                      <a:tailEnd type="none" w="med" len="med"/>
                    </a:lnR>
                    <a:lnT w="38100" cap="flat" cmpd="sng" algn="ctr">
                      <a:solidFill>
                        <a:srgbClr val="FFCC00"/>
                      </a:solidFill>
                      <a:prstDash val="solid"/>
                      <a:round/>
                      <a:headEnd type="none" w="med" len="med"/>
                      <a:tailEnd type="none" w="med" len="med"/>
                    </a:lnT>
                    <a:lnB w="38100" cap="flat" cmpd="sng" algn="ctr">
                      <a:solidFill>
                        <a:srgbClr val="FFCC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17538" algn="l"/>
                        </a:tabLst>
                      </a:pPr>
                      <a:r>
                        <a:rPr kumimoji="0" lang="en-US" sz="2400" b="0" i="0" u="none" strike="noStrike" cap="none" normalizeH="0" baseline="0" dirty="0">
                          <a:ln>
                            <a:noFill/>
                          </a:ln>
                          <a:solidFill>
                            <a:srgbClr val="FFFFFF"/>
                          </a:solidFill>
                          <a:effectLst/>
                          <a:latin typeface="+mn-lt"/>
                          <a:ea typeface="Times New Roman" pitchFamily="18" charset="0"/>
                          <a:cs typeface="Arial" charset="0"/>
                        </a:rPr>
                        <a:t>Held to a binding legal contract</a:t>
                      </a:r>
                      <a:endParaRPr kumimoji="0" lang="en-US" sz="2400" b="0" i="0" u="none" strike="noStrike" cap="none" normalizeH="0" baseline="0" dirty="0">
                        <a:ln>
                          <a:noFill/>
                        </a:ln>
                        <a:solidFill>
                          <a:schemeClr val="tx1"/>
                        </a:solidFill>
                        <a:effectLst/>
                        <a:latin typeface="+mn-lt"/>
                        <a:ea typeface="Times New Roman" pitchFamily="18" charset="0"/>
                        <a:cs typeface="Arial" charset="0"/>
                      </a:endParaRPr>
                    </a:p>
                  </a:txBody>
                  <a:tcPr marT="45706" marB="45706" horzOverflow="overflow">
                    <a:lnL w="38100" cap="flat" cmpd="sng" algn="ctr">
                      <a:solidFill>
                        <a:srgbClr val="FFCC00"/>
                      </a:solidFill>
                      <a:prstDash val="solid"/>
                      <a:round/>
                      <a:headEnd type="none" w="med" len="med"/>
                      <a:tailEnd type="none" w="med" len="med"/>
                    </a:lnL>
                    <a:lnR w="38100" cap="flat" cmpd="sng" algn="ctr">
                      <a:solidFill>
                        <a:srgbClr val="FFCC00"/>
                      </a:solidFill>
                      <a:prstDash val="solid"/>
                      <a:round/>
                      <a:headEnd type="none" w="med" len="med"/>
                      <a:tailEnd type="none" w="med" len="med"/>
                    </a:lnR>
                    <a:lnT w="38100" cap="flat" cmpd="sng" algn="ctr">
                      <a:solidFill>
                        <a:srgbClr val="FFCC00"/>
                      </a:solidFill>
                      <a:prstDash val="solid"/>
                      <a:round/>
                      <a:headEnd type="none" w="med" len="med"/>
                      <a:tailEnd type="none" w="med" len="med"/>
                    </a:lnT>
                    <a:lnB w="38100" cap="flat" cmpd="sng" algn="ctr">
                      <a:solidFill>
                        <a:srgbClr val="FFCC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5063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Unit Overview</a:t>
            </a:r>
          </a:p>
        </p:txBody>
      </p:sp>
      <p:sp>
        <p:nvSpPr>
          <p:cNvPr id="2" name="TextBox 1"/>
          <p:cNvSpPr txBox="1"/>
          <p:nvPr/>
        </p:nvSpPr>
        <p:spPr>
          <a:xfrm>
            <a:off x="185774" y="1805468"/>
            <a:ext cx="8564821" cy="2431435"/>
          </a:xfrm>
          <a:prstGeom prst="rect">
            <a:avLst/>
          </a:prstGeom>
          <a:noFill/>
        </p:spPr>
        <p:txBody>
          <a:bodyPr wrap="square" rtlCol="0">
            <a:spAutoFit/>
          </a:bodyPr>
          <a:lstStyle/>
          <a:p>
            <a:r>
              <a:rPr lang="en-US" sz="2800" dirty="0">
                <a:solidFill>
                  <a:schemeClr val="bg1"/>
                </a:solidFill>
              </a:rPr>
              <a:t>Although the circumstances of each leadership position may be unique, the challenge of leadership remains the same…</a:t>
            </a:r>
          </a:p>
          <a:p>
            <a:endParaRPr lang="en-US" sz="2800" dirty="0">
              <a:solidFill>
                <a:schemeClr val="bg1"/>
              </a:solidFill>
            </a:endParaRPr>
          </a:p>
          <a:p>
            <a:endParaRPr lang="en-US" sz="2400" dirty="0">
              <a:solidFill>
                <a:schemeClr val="bg1"/>
              </a:solidFill>
            </a:endParaRPr>
          </a:p>
          <a:p>
            <a:endParaRPr lang="en-US" sz="1600" dirty="0">
              <a:solidFill>
                <a:schemeClr val="bg1"/>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849" y="3021185"/>
            <a:ext cx="3097103" cy="3388439"/>
          </a:xfrm>
          <a:prstGeom prst="rect">
            <a:avLst/>
          </a:prstGeom>
          <a:noFill/>
          <a:ln w="317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47393" y="4226663"/>
            <a:ext cx="3608927" cy="977481"/>
          </a:xfrm>
          <a:prstGeom prst="rect">
            <a:avLst/>
          </a:prstGeom>
        </p:spPr>
        <p:txBody>
          <a:bodyPr wrap="square">
            <a:spAutoFit/>
          </a:bodyPr>
          <a:lstStyle/>
          <a:p>
            <a:pPr lvl="0" algn="ctr"/>
            <a:r>
              <a:rPr lang="en-US" sz="2800" dirty="0">
                <a:solidFill>
                  <a:srgbClr val="FFC000"/>
                </a:solidFill>
              </a:rPr>
              <a:t>To get people to do the job effectively</a:t>
            </a:r>
          </a:p>
        </p:txBody>
      </p:sp>
    </p:spTree>
    <p:extLst>
      <p:ext uri="{BB962C8B-B14F-4D97-AF65-F5344CB8AC3E}">
        <p14:creationId xmlns:p14="http://schemas.microsoft.com/office/powerpoint/2010/main" val="429059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130502"/>
            <a:ext cx="7315200" cy="609600"/>
          </a:xfrm>
        </p:spPr>
        <p:txBody>
          <a:bodyPr>
            <a:noAutofit/>
          </a:bodyPr>
          <a:lstStyle/>
          <a:p>
            <a:r>
              <a:rPr lang="en-US" sz="4000" dirty="0"/>
              <a:t>A Military Leader: A Legal and Moral Obligation</a:t>
            </a:r>
          </a:p>
        </p:txBody>
      </p:sp>
      <p:sp>
        <p:nvSpPr>
          <p:cNvPr id="2" name="Rectangle 1"/>
          <p:cNvSpPr/>
          <p:nvPr/>
        </p:nvSpPr>
        <p:spPr>
          <a:xfrm>
            <a:off x="450167" y="2097734"/>
            <a:ext cx="8467115" cy="4308872"/>
          </a:xfrm>
          <a:prstGeom prst="rect">
            <a:avLst/>
          </a:prstGeom>
        </p:spPr>
        <p:txBody>
          <a:bodyPr wrap="square">
            <a:spAutoFit/>
          </a:bodyPr>
          <a:lstStyle/>
          <a:p>
            <a:r>
              <a:rPr lang="en-US" sz="2800" dirty="0">
                <a:solidFill>
                  <a:prstClr val="white"/>
                </a:solidFill>
              </a:rPr>
              <a:t>Military Leaders must:</a:t>
            </a:r>
          </a:p>
          <a:p>
            <a:endParaRPr lang="en-US" sz="1400" dirty="0">
              <a:solidFill>
                <a:prstClr val="white"/>
              </a:solidFill>
            </a:endParaRPr>
          </a:p>
          <a:p>
            <a:pPr marL="914400" lvl="1" indent="-457200">
              <a:buFont typeface="Arial" panose="020B0604020202020204" pitchFamily="34" charset="0"/>
              <a:buChar char="•"/>
            </a:pPr>
            <a:r>
              <a:rPr lang="en-US" sz="2800" dirty="0">
                <a:solidFill>
                  <a:prstClr val="white"/>
                </a:solidFill>
              </a:rPr>
              <a:t>Depend on subordinates</a:t>
            </a:r>
          </a:p>
          <a:p>
            <a:pPr marL="914400" lvl="1" indent="-457200">
              <a:buFont typeface="Arial" panose="020B0604020202020204" pitchFamily="34" charset="0"/>
              <a:buChar char="•"/>
            </a:pPr>
            <a:endParaRPr lang="en-US" sz="1200" dirty="0">
              <a:solidFill>
                <a:prstClr val="white"/>
              </a:solidFill>
            </a:endParaRPr>
          </a:p>
          <a:p>
            <a:pPr marL="914400" lvl="1" indent="-457200">
              <a:buFont typeface="Arial" panose="020B0604020202020204" pitchFamily="34" charset="0"/>
              <a:buChar char="•"/>
            </a:pPr>
            <a:r>
              <a:rPr lang="en-US" sz="2800" dirty="0">
                <a:solidFill>
                  <a:prstClr val="white"/>
                </a:solidFill>
              </a:rPr>
              <a:t>Know capabilities and limitations                                                     of subordinates</a:t>
            </a:r>
          </a:p>
          <a:p>
            <a:pPr marL="914400" lvl="1" indent="-457200">
              <a:buFont typeface="Arial" panose="020B0604020202020204" pitchFamily="34" charset="0"/>
              <a:buChar char="•"/>
            </a:pPr>
            <a:endParaRPr lang="en-US" sz="1200" dirty="0">
              <a:solidFill>
                <a:prstClr val="white"/>
              </a:solidFill>
            </a:endParaRPr>
          </a:p>
          <a:p>
            <a:pPr marL="914400" lvl="1" indent="-457200">
              <a:buFont typeface="Arial" panose="020B0604020202020204" pitchFamily="34" charset="0"/>
              <a:buChar char="•"/>
            </a:pPr>
            <a:r>
              <a:rPr lang="en-US" sz="2800" dirty="0">
                <a:solidFill>
                  <a:prstClr val="white"/>
                </a:solidFill>
              </a:rPr>
              <a:t>Be concerned with health, welfare                                                                       and anything that affects peace of mind and efficiency on the job</a:t>
            </a:r>
          </a:p>
          <a:p>
            <a:pPr marL="914400" lvl="1" indent="-457200">
              <a:buFont typeface="Arial" panose="020B0604020202020204" pitchFamily="34" charset="0"/>
              <a:buChar char="•"/>
            </a:pPr>
            <a:endParaRPr lang="en-US" sz="1200" dirty="0">
              <a:solidFill>
                <a:prstClr val="white"/>
              </a:solidFill>
            </a:endParaRPr>
          </a:p>
          <a:p>
            <a:pPr marL="914400" lvl="1" indent="-457200">
              <a:buFont typeface="Arial" panose="020B0604020202020204" pitchFamily="34" charset="0"/>
              <a:buChar char="•"/>
            </a:pPr>
            <a:r>
              <a:rPr lang="en-US" sz="2800" dirty="0">
                <a:solidFill>
                  <a:prstClr val="white"/>
                </a:solidFill>
              </a:rPr>
              <a:t>Gain the confidence of personnel</a:t>
            </a: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4371" y="1963765"/>
            <a:ext cx="2308553" cy="2464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86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wipe(left)">
                                      <p:cBhvr>
                                        <p:cTn id="7" dur="500"/>
                                        <p:tgtEl>
                                          <p:spTgt spid="2">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wipe(left)">
                                      <p:cBhvr>
                                        <p:cTn id="1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The Challenge of Leadership</a:t>
            </a:r>
          </a:p>
        </p:txBody>
      </p:sp>
      <p:sp>
        <p:nvSpPr>
          <p:cNvPr id="2" name="Rectangle 1"/>
          <p:cNvSpPr/>
          <p:nvPr/>
        </p:nvSpPr>
        <p:spPr>
          <a:xfrm>
            <a:off x="484095" y="2081783"/>
            <a:ext cx="8202706" cy="4555093"/>
          </a:xfrm>
          <a:prstGeom prst="rect">
            <a:avLst/>
          </a:prstGeom>
        </p:spPr>
        <p:txBody>
          <a:bodyPr wrap="square" lIns="0" tIns="0" rIns="0" bIns="0">
            <a:spAutoFit/>
          </a:bodyPr>
          <a:lstStyle/>
          <a:p>
            <a:r>
              <a:rPr lang="en-US" sz="2800" dirty="0">
                <a:solidFill>
                  <a:srgbClr val="FFC000"/>
                </a:solidFill>
              </a:rPr>
              <a:t>Disinterested</a:t>
            </a:r>
            <a:r>
              <a:rPr lang="en-US" sz="2800" dirty="0">
                <a:solidFill>
                  <a:prstClr val="white"/>
                </a:solidFill>
              </a:rPr>
              <a:t> persons and troublemakers are always present in groups.</a:t>
            </a:r>
          </a:p>
          <a:p>
            <a:endParaRPr lang="en-US" sz="1400" dirty="0">
              <a:solidFill>
                <a:prstClr val="white"/>
              </a:solidFill>
            </a:endParaRPr>
          </a:p>
          <a:p>
            <a:r>
              <a:rPr lang="en-US" sz="2800" dirty="0">
                <a:solidFill>
                  <a:prstClr val="white"/>
                </a:solidFill>
              </a:rPr>
              <a:t>Leaders guide and assist the disinterested to help them to:</a:t>
            </a:r>
          </a:p>
          <a:p>
            <a:pPr marL="914400" lvl="1" indent="-457200">
              <a:buFont typeface="Arial" panose="020B0604020202020204" pitchFamily="34" charset="0"/>
              <a:buChar char="•"/>
            </a:pPr>
            <a:r>
              <a:rPr lang="en-US" sz="2800" dirty="0">
                <a:solidFill>
                  <a:prstClr val="white"/>
                </a:solidFill>
              </a:rPr>
              <a:t>Gain a sense of moral responsibility and importance to the team</a:t>
            </a:r>
          </a:p>
          <a:p>
            <a:pPr marL="914400" lvl="1" indent="-457200">
              <a:buFont typeface="Arial" panose="020B0604020202020204" pitchFamily="34" charset="0"/>
              <a:buChar char="•"/>
            </a:pPr>
            <a:endParaRPr lang="en-US" sz="1200" dirty="0">
              <a:solidFill>
                <a:prstClr val="white"/>
              </a:solidFill>
            </a:endParaRPr>
          </a:p>
          <a:p>
            <a:pPr marL="914400" lvl="1" indent="-457200">
              <a:buFont typeface="Arial" panose="020B0604020202020204" pitchFamily="34" charset="0"/>
              <a:buChar char="•"/>
            </a:pPr>
            <a:r>
              <a:rPr lang="en-US" sz="2800" dirty="0">
                <a:solidFill>
                  <a:prstClr val="white"/>
                </a:solidFill>
              </a:rPr>
              <a:t>Make life more pleasant and easier for all</a:t>
            </a:r>
          </a:p>
          <a:p>
            <a:pPr marL="914400" lvl="1" indent="-457200">
              <a:buFont typeface="Arial" panose="020B0604020202020204" pitchFamily="34" charset="0"/>
              <a:buChar char="•"/>
            </a:pPr>
            <a:endParaRPr lang="en-US" sz="1200" dirty="0">
              <a:solidFill>
                <a:prstClr val="white"/>
              </a:solidFill>
            </a:endParaRPr>
          </a:p>
          <a:p>
            <a:pPr marL="914400" lvl="1" indent="-457200">
              <a:buFont typeface="Arial" panose="020B0604020202020204" pitchFamily="34" charset="0"/>
              <a:buChar char="•"/>
            </a:pPr>
            <a:r>
              <a:rPr lang="en-US" sz="2800" dirty="0">
                <a:solidFill>
                  <a:prstClr val="white"/>
                </a:solidFill>
              </a:rPr>
              <a:t>Understand that more self-discipline equates to less discipline from leaders</a:t>
            </a:r>
            <a:endParaRPr lang="en-US" dirty="0"/>
          </a:p>
        </p:txBody>
      </p:sp>
    </p:spTree>
    <p:extLst>
      <p:ext uri="{BB962C8B-B14F-4D97-AF65-F5344CB8AC3E}">
        <p14:creationId xmlns:p14="http://schemas.microsoft.com/office/powerpoint/2010/main" val="40924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wipe(left)">
                                      <p:cBhvr>
                                        <p:cTn id="7" dur="500"/>
                                        <p:tgtEl>
                                          <p:spTgt spid="2">
                                            <p:txEl>
                                              <p:pRg st="5" end="5"/>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wipe(left)">
                                      <p:cBhvr>
                                        <p:cTn id="1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The Challenge of Leadership</a:t>
            </a:r>
          </a:p>
        </p:txBody>
      </p:sp>
      <p:sp>
        <p:nvSpPr>
          <p:cNvPr id="2" name="Rectangle 1"/>
          <p:cNvSpPr/>
          <p:nvPr/>
        </p:nvSpPr>
        <p:spPr>
          <a:xfrm>
            <a:off x="470647" y="2076928"/>
            <a:ext cx="8243047" cy="3970318"/>
          </a:xfrm>
          <a:prstGeom prst="rect">
            <a:avLst/>
          </a:prstGeom>
        </p:spPr>
        <p:txBody>
          <a:bodyPr wrap="square">
            <a:spAutoFit/>
          </a:bodyPr>
          <a:lstStyle/>
          <a:p>
            <a:r>
              <a:rPr lang="en-US" sz="2800" dirty="0">
                <a:solidFill>
                  <a:prstClr val="white"/>
                </a:solidFill>
              </a:rPr>
              <a:t>All should be led to understanding that learning, advancing in rate and assuming more responsibilities are duties of every Sailor and citizen, not just a choice of a select few.</a:t>
            </a:r>
          </a:p>
          <a:p>
            <a:endParaRPr lang="en-US" sz="2800" dirty="0">
              <a:solidFill>
                <a:prstClr val="white"/>
              </a:solidFill>
            </a:endParaRPr>
          </a:p>
          <a:p>
            <a:r>
              <a:rPr lang="en-US" sz="2800" dirty="0">
                <a:solidFill>
                  <a:prstClr val="white"/>
                </a:solidFill>
              </a:rPr>
              <a:t>Though each leadership position may be different, the challenge of leadership remains the same…</a:t>
            </a:r>
          </a:p>
          <a:p>
            <a:endParaRPr lang="en-US" sz="2800" dirty="0">
              <a:solidFill>
                <a:prstClr val="white"/>
              </a:solidFill>
            </a:endParaRPr>
          </a:p>
          <a:p>
            <a:pPr algn="ctr"/>
            <a:r>
              <a:rPr lang="en-US" sz="2800" dirty="0">
                <a:solidFill>
                  <a:prstClr val="white"/>
                </a:solidFill>
              </a:rPr>
              <a:t>To get people to do the job.</a:t>
            </a:r>
            <a:endParaRPr lang="en-US" dirty="0"/>
          </a:p>
        </p:txBody>
      </p:sp>
    </p:spTree>
    <p:extLst>
      <p:ext uri="{BB962C8B-B14F-4D97-AF65-F5344CB8AC3E}">
        <p14:creationId xmlns:p14="http://schemas.microsoft.com/office/powerpoint/2010/main" val="382357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left)">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209548" y="190500"/>
            <a:ext cx="8705852" cy="1187450"/>
          </a:xfrm>
        </p:spPr>
        <p:txBody>
          <a:bodyPr>
            <a:noAutofit/>
          </a:bodyPr>
          <a:lstStyle/>
          <a:p>
            <a:r>
              <a:rPr lang="en-US" sz="2800" dirty="0"/>
              <a:t>Based on your own personality, how might you go about getting the cooperation of a disinterested or uncommitted subordinate?</a:t>
            </a:r>
          </a:p>
        </p:txBody>
      </p:sp>
      <p:grpSp>
        <p:nvGrpSpPr>
          <p:cNvPr id="9" name="Group 8"/>
          <p:cNvGrpSpPr/>
          <p:nvPr/>
        </p:nvGrpSpPr>
        <p:grpSpPr>
          <a:xfrm>
            <a:off x="3000375" y="6136098"/>
            <a:ext cx="342900" cy="381000"/>
            <a:chOff x="4156144" y="6248400"/>
            <a:chExt cx="342900" cy="381000"/>
          </a:xfrm>
        </p:grpSpPr>
        <p:pic>
          <p:nvPicPr>
            <p:cNvPr id="10" name="Picture 9"/>
            <p:cNvPicPr>
              <a:picLocks noChangeAspect="1"/>
            </p:cNvPicPr>
            <p:nvPr/>
          </p:nvPicPr>
          <p:blipFill rotWithShape="1">
            <a:blip r:embed="rId5"/>
            <a:srcRect l="14050" r="80335" b="-2564"/>
            <a:stretch/>
          </p:blipFill>
          <p:spPr>
            <a:xfrm>
              <a:off x="4191000" y="6248400"/>
              <a:ext cx="304800" cy="381000"/>
            </a:xfrm>
            <a:prstGeom prst="rect">
              <a:avLst/>
            </a:prstGeom>
          </p:spPr>
        </p:pic>
        <p:sp>
          <p:nvSpPr>
            <p:cNvPr id="11" name="Rectangle 10"/>
            <p:cNvSpPr/>
            <p:nvPr/>
          </p:nvSpPr>
          <p:spPr>
            <a:xfrm>
              <a:off x="4156144" y="6253162"/>
              <a:ext cx="342900" cy="371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solidFill>
                  <a:prstClr val="white"/>
                </a:solidFill>
              </a:endParaRPr>
            </a:p>
          </p:txBody>
        </p:sp>
      </p:grpSp>
      <p:sp>
        <p:nvSpPr>
          <p:cNvPr id="12" name="TextBox 11"/>
          <p:cNvSpPr txBox="1"/>
          <p:nvPr/>
        </p:nvSpPr>
        <p:spPr>
          <a:xfrm>
            <a:off x="457200" y="5334000"/>
            <a:ext cx="5429251" cy="769441"/>
          </a:xfrm>
          <a:prstGeom prst="rect">
            <a:avLst/>
          </a:prstGeom>
          <a:noFill/>
        </p:spPr>
        <p:txBody>
          <a:bodyPr wrap="square" rtlCol="0">
            <a:spAutoFit/>
          </a:bodyPr>
          <a:lstStyle/>
          <a:p>
            <a:pPr algn="ctr"/>
            <a:r>
              <a:rPr lang="en-US" sz="2400" b="1" dirty="0">
                <a:solidFill>
                  <a:srgbClr val="F8F8F8"/>
                </a:solidFill>
              </a:rPr>
              <a:t>Note to Instructors: </a:t>
            </a:r>
          </a:p>
          <a:p>
            <a:pPr algn="ctr"/>
            <a:r>
              <a:rPr lang="en-US" sz="2000" dirty="0">
                <a:solidFill>
                  <a:srgbClr val="F8F8F8"/>
                </a:solidFill>
              </a:rPr>
              <a:t>Click the Show/Hide Response Display Button </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576595"/>
            <a:ext cx="1062281" cy="1018362"/>
          </a:xfrm>
          <a:prstGeom prst="rect">
            <a:avLst/>
          </a:prstGeom>
        </p:spPr>
      </p:pic>
      <p:sp>
        <p:nvSpPr>
          <p:cNvPr id="3" name="Flowchart: Card 2"/>
          <p:cNvSpPr/>
          <p:nvPr/>
        </p:nvSpPr>
        <p:spPr>
          <a:xfrm rot="10800000" flipH="1">
            <a:off x="209549" y="1453907"/>
            <a:ext cx="8705851" cy="3880092"/>
          </a:xfrm>
          <a:prstGeom prst="flowChartPunchedCard">
            <a:avLst/>
          </a:prstGeom>
          <a:solidFill>
            <a:srgbClr val="FFFFC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381000" y="1500288"/>
            <a:ext cx="574196" cy="2862322"/>
          </a:xfrm>
          <a:prstGeom prst="rect">
            <a:avLst/>
          </a:prstGeom>
        </p:spPr>
        <p:txBody>
          <a:bodyPr wrap="none">
            <a:spAutoFit/>
          </a:bodyPr>
          <a:lstStyle/>
          <a:p>
            <a:pPr>
              <a:lnSpc>
                <a:spcPct val="150000"/>
              </a:lnSpc>
            </a:pPr>
            <a:r>
              <a:rPr lang="en-US" sz="4000" dirty="0">
                <a:solidFill>
                  <a:prstClr val="black"/>
                </a:solidFill>
                <a:effectLst>
                  <a:outerShdw blurRad="38100" dist="38100" dir="2700000" algn="tl">
                    <a:srgbClr val="000000">
                      <a:alpha val="43137"/>
                    </a:srgbClr>
                  </a:outerShdw>
                </a:effectLst>
              </a:rPr>
              <a:t>1.</a:t>
            </a:r>
          </a:p>
          <a:p>
            <a:pPr>
              <a:lnSpc>
                <a:spcPct val="150000"/>
              </a:lnSpc>
            </a:pPr>
            <a:r>
              <a:rPr lang="en-US" sz="4000" dirty="0">
                <a:solidFill>
                  <a:prstClr val="black"/>
                </a:solidFill>
                <a:effectLst>
                  <a:outerShdw blurRad="38100" dist="38100" dir="2700000" algn="tl">
                    <a:srgbClr val="000000">
                      <a:alpha val="43137"/>
                    </a:srgbClr>
                  </a:outerShdw>
                </a:effectLst>
              </a:rPr>
              <a:t>2.</a:t>
            </a:r>
          </a:p>
          <a:p>
            <a:pPr>
              <a:lnSpc>
                <a:spcPct val="150000"/>
              </a:lnSpc>
            </a:pPr>
            <a:r>
              <a:rPr lang="en-US" sz="4000" dirty="0">
                <a:solidFill>
                  <a:prstClr val="black"/>
                </a:solidFill>
                <a:effectLst>
                  <a:outerShdw blurRad="38100" dist="38100" dir="2700000" algn="tl">
                    <a:srgbClr val="000000">
                      <a:alpha val="43137"/>
                    </a:srgbClr>
                  </a:outerShdw>
                </a:effectLst>
              </a:rPr>
              <a:t>3.</a:t>
            </a:r>
          </a:p>
        </p:txBody>
      </p:sp>
    </p:spTree>
    <p:custDataLst>
      <p:tags r:id="rId2"/>
    </p:custDataLst>
    <p:controls>
      <mc:AlternateContent xmlns:mc="http://schemas.openxmlformats.org/markup-compatibility/2006">
        <mc:Choice xmlns:v="urn:schemas-microsoft-com:vml" Requires="v">
          <p:control spid="3091" name="ShockwaveFlash1" r:id="rId3" imgW="1136520" imgH="1365120"/>
        </mc:Choice>
        <mc:Fallback>
          <p:control name="ShockwaveFlash1" r:id="rId3" imgW="1136520" imgH="1365120">
            <p:pic>
              <p:nvPicPr>
                <p:cNvPr id="14" name="ShockwaveFlash1"/>
                <p:cNvPicPr>
                  <a:picLocks/>
                </p:cNvPicPr>
                <p:nvPr/>
              </p:nvPicPr>
              <p:blipFill>
                <a:blip r:embed="rId7"/>
                <a:stretch>
                  <a:fillRect/>
                </a:stretch>
              </p:blipFill>
              <p:spPr>
                <a:xfrm>
                  <a:off x="7625862" y="5403218"/>
                  <a:ext cx="1137138" cy="1365115"/>
                </a:xfrm>
                <a:prstGeom prst="rect">
                  <a:avLst/>
                </a:prstGeom>
              </p:spPr>
            </p:pic>
          </p:control>
        </mc:Fallback>
      </mc:AlternateContent>
    </p:controls>
    <p:extLst>
      <p:ext uri="{BB962C8B-B14F-4D97-AF65-F5344CB8AC3E}">
        <p14:creationId xmlns:p14="http://schemas.microsoft.com/office/powerpoint/2010/main" val="4000898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Autofit/>
          </a:bodyPr>
          <a:lstStyle/>
          <a:p>
            <a:r>
              <a:rPr lang="en-US" sz="5400" dirty="0"/>
              <a:t>What is the challenge and goal of every leadership position?</a:t>
            </a:r>
          </a:p>
        </p:txBody>
      </p:sp>
      <p:sp>
        <p:nvSpPr>
          <p:cNvPr id="3" name="TPAnswers"/>
          <p:cNvSpPr>
            <a:spLocks noGrp="1"/>
          </p:cNvSpPr>
          <p:nvPr>
            <p:ph type="body" idx="1"/>
            <p:custDataLst>
              <p:tags r:id="rId2"/>
            </p:custDataLst>
          </p:nvPr>
        </p:nvSpPr>
        <p:spPr/>
        <p:txBody>
          <a:bodyPr>
            <a:normAutofit/>
          </a:bodyPr>
          <a:lstStyle/>
          <a:p>
            <a:pPr>
              <a:lnSpc>
                <a:spcPct val="100000"/>
              </a:lnSpc>
              <a:spcBef>
                <a:spcPct val="20000"/>
              </a:spcBef>
              <a:buFont typeface="+mj-lt"/>
              <a:buAutoNum type="alphaUcPeriod"/>
            </a:pPr>
            <a:r>
              <a:rPr lang="en-US" sz="3200" dirty="0"/>
              <a:t>To advance in rank</a:t>
            </a:r>
          </a:p>
          <a:p>
            <a:pPr>
              <a:lnSpc>
                <a:spcPct val="100000"/>
              </a:lnSpc>
              <a:spcBef>
                <a:spcPct val="20000"/>
              </a:spcBef>
              <a:buFont typeface="+mj-lt"/>
              <a:buAutoNum type="alphaUcPeriod"/>
            </a:pPr>
            <a:r>
              <a:rPr lang="en-US" sz="3200" dirty="0"/>
              <a:t>To gain the most power</a:t>
            </a:r>
          </a:p>
          <a:p>
            <a:pPr>
              <a:lnSpc>
                <a:spcPct val="100000"/>
              </a:lnSpc>
              <a:spcBef>
                <a:spcPct val="20000"/>
              </a:spcBef>
              <a:buFont typeface="+mj-lt"/>
              <a:buAutoNum type="alphaUcPeriod"/>
            </a:pPr>
            <a:r>
              <a:rPr lang="en-US" sz="3200" dirty="0"/>
              <a:t>To delegate all responsibilities</a:t>
            </a:r>
          </a:p>
          <a:p>
            <a:pPr>
              <a:lnSpc>
                <a:spcPct val="100000"/>
              </a:lnSpc>
              <a:spcBef>
                <a:spcPct val="20000"/>
              </a:spcBef>
              <a:buFont typeface="+mj-lt"/>
              <a:buAutoNum type="alphaUcPeriod"/>
            </a:pPr>
            <a:r>
              <a:rPr lang="en-US" sz="3200" dirty="0"/>
              <a:t>To get people to do the job</a:t>
            </a:r>
          </a:p>
        </p:txBody>
      </p:sp>
      <p:sp>
        <p:nvSpPr>
          <p:cNvPr id="5" name="Text Placeholder 4"/>
          <p:cNvSpPr>
            <a:spLocks noGrp="1"/>
          </p:cNvSpPr>
          <p:nvPr>
            <p:ph type="body" sz="quarter" idx="10"/>
          </p:nvPr>
        </p:nvSpPr>
        <p:spPr/>
        <p:txBody>
          <a:bodyPr/>
          <a:lstStyle/>
          <a:p>
            <a:r>
              <a:rPr lang="en-US" dirty="0"/>
              <a:t>(NS3-M2U1C1S1:LQ7)</a:t>
            </a:r>
          </a:p>
        </p:txBody>
      </p:sp>
      <p:sp>
        <p:nvSpPr>
          <p:cNvPr id="6" name="CAI1"/>
          <p:cNvSpPr/>
          <p:nvPr>
            <p:custDataLst>
              <p:tags r:id="rId3"/>
            </p:custDataLst>
          </p:nvPr>
        </p:nvSpPr>
        <p:spPr>
          <a:xfrm rot="10800000">
            <a:off x="428491" y="4988572"/>
            <a:ext cx="406400" cy="4064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PChart"/>
          <p:cNvSpPr txBox="1">
            <a:spLocks/>
          </p:cNvSpPr>
          <p:nvPr>
            <p:custDataLst>
              <p:tags r:id="rId4"/>
            </p:custDataLst>
          </p:nvPr>
        </p:nvSpPr>
        <p:spPr>
          <a:xfrm>
            <a:off x="6858000" y="3200399"/>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a:t>0</a:t>
            </a:r>
          </a:p>
          <a:p>
            <a:pPr algn="r">
              <a:lnSpc>
                <a:spcPct val="100000"/>
              </a:lnSpc>
              <a:spcBef>
                <a:spcPct val="20000"/>
              </a:spcBef>
              <a:buNone/>
            </a:pPr>
            <a:r>
              <a:rPr lang="en-US" sz="3200"/>
              <a:t>0</a:t>
            </a:r>
          </a:p>
          <a:p>
            <a:pPr algn="r">
              <a:lnSpc>
                <a:spcPct val="100000"/>
              </a:lnSpc>
              <a:spcBef>
                <a:spcPct val="20000"/>
              </a:spcBef>
              <a:buNone/>
            </a:pPr>
            <a:r>
              <a:rPr lang="en-US" sz="3200"/>
              <a:t>0</a:t>
            </a:r>
          </a:p>
          <a:p>
            <a:pPr algn="r">
              <a:lnSpc>
                <a:spcPct val="100000"/>
              </a:lnSpc>
              <a:spcBef>
                <a:spcPct val="20000"/>
              </a:spcBef>
              <a:buNone/>
            </a:pPr>
            <a:r>
              <a:rPr lang="en-US" sz="3200"/>
              <a:t>0</a:t>
            </a:r>
            <a:endParaRPr lang="en-US" sz="3200" dirty="0"/>
          </a:p>
        </p:txBody>
      </p:sp>
    </p:spTree>
    <p:custDataLst>
      <p:tags r:id="rId1"/>
    </p:custDataLst>
    <p:extLst>
      <p:ext uri="{BB962C8B-B14F-4D97-AF65-F5344CB8AC3E}">
        <p14:creationId xmlns:p14="http://schemas.microsoft.com/office/powerpoint/2010/main" val="119866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628650" y="365125"/>
            <a:ext cx="3857626" cy="2459036"/>
          </a:xfrm>
        </p:spPr>
        <p:txBody>
          <a:bodyPr>
            <a:noAutofit/>
          </a:bodyPr>
          <a:lstStyle/>
          <a:p>
            <a:r>
              <a:rPr lang="en-US" sz="3600" dirty="0"/>
              <a:t>Choose the answer that best matches each item as either civilian or military leadership.</a:t>
            </a:r>
          </a:p>
        </p:txBody>
      </p:sp>
      <p:sp>
        <p:nvSpPr>
          <p:cNvPr id="3" name="TPAnswers"/>
          <p:cNvSpPr>
            <a:spLocks noGrp="1"/>
          </p:cNvSpPr>
          <p:nvPr>
            <p:ph type="body" idx="1"/>
            <p:custDataLst>
              <p:tags r:id="rId2"/>
            </p:custDataLst>
          </p:nvPr>
        </p:nvSpPr>
        <p:spPr>
          <a:xfrm>
            <a:off x="675386" y="3576637"/>
            <a:ext cx="7753350" cy="2976563"/>
          </a:xfrm>
        </p:spPr>
        <p:txBody>
          <a:bodyPr>
            <a:normAutofit/>
          </a:bodyPr>
          <a:lstStyle/>
          <a:p>
            <a:pPr>
              <a:lnSpc>
                <a:spcPct val="100000"/>
              </a:lnSpc>
              <a:spcBef>
                <a:spcPct val="20000"/>
              </a:spcBef>
              <a:buFont typeface="+mj-lt"/>
              <a:buAutoNum type="alphaUcPeriod"/>
            </a:pPr>
            <a:r>
              <a:rPr lang="en-US" sz="3200" dirty="0"/>
              <a:t>1) WYZ; 2) VX</a:t>
            </a:r>
          </a:p>
          <a:p>
            <a:pPr>
              <a:lnSpc>
                <a:spcPct val="100000"/>
              </a:lnSpc>
              <a:spcBef>
                <a:spcPct val="20000"/>
              </a:spcBef>
              <a:buFont typeface="+mj-lt"/>
              <a:buAutoNum type="alphaUcPeriod"/>
            </a:pPr>
            <a:r>
              <a:rPr lang="en-US" sz="3200" dirty="0"/>
              <a:t>1) WXZ; 2) VY</a:t>
            </a:r>
          </a:p>
          <a:p>
            <a:pPr>
              <a:lnSpc>
                <a:spcPct val="100000"/>
              </a:lnSpc>
              <a:spcBef>
                <a:spcPct val="20000"/>
              </a:spcBef>
              <a:buFont typeface="+mj-lt"/>
              <a:buAutoNum type="alphaUcPeriod"/>
            </a:pPr>
            <a:r>
              <a:rPr lang="en-US" sz="3200" dirty="0"/>
              <a:t>1) VX; 2) WYZ</a:t>
            </a:r>
          </a:p>
          <a:p>
            <a:pPr>
              <a:lnSpc>
                <a:spcPct val="100000"/>
              </a:lnSpc>
              <a:spcBef>
                <a:spcPct val="20000"/>
              </a:spcBef>
              <a:buFont typeface="+mj-lt"/>
              <a:buAutoNum type="alphaUcPeriod"/>
            </a:pPr>
            <a:r>
              <a:rPr lang="en-US" sz="3200" dirty="0"/>
              <a:t>1) WY; 2) VXZ</a:t>
            </a:r>
          </a:p>
        </p:txBody>
      </p:sp>
      <p:sp>
        <p:nvSpPr>
          <p:cNvPr id="6" name="Text Placeholder 5"/>
          <p:cNvSpPr>
            <a:spLocks noGrp="1"/>
          </p:cNvSpPr>
          <p:nvPr>
            <p:ph type="body" sz="quarter" idx="10"/>
          </p:nvPr>
        </p:nvSpPr>
        <p:spPr/>
        <p:txBody>
          <a:bodyPr/>
          <a:lstStyle/>
          <a:p>
            <a:r>
              <a:rPr lang="en-US" dirty="0"/>
              <a:t>(NS3-M2U1C1S1:LQ8)</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7750" y="239575"/>
            <a:ext cx="3825353" cy="3246575"/>
          </a:xfrm>
          <a:prstGeom prst="rect">
            <a:avLst/>
          </a:prstGeom>
        </p:spPr>
      </p:pic>
      <p:sp>
        <p:nvSpPr>
          <p:cNvPr id="8" name="CAI1"/>
          <p:cNvSpPr>
            <a:spLocks noChangeAspect="1"/>
          </p:cNvSpPr>
          <p:nvPr>
            <p:custDataLst>
              <p:tags r:id="rId3"/>
            </p:custDataLst>
          </p:nvPr>
        </p:nvSpPr>
        <p:spPr>
          <a:xfrm rot="10800000">
            <a:off x="317754" y="3576637"/>
            <a:ext cx="402336" cy="402336"/>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PChart"/>
          <p:cNvSpPr txBox="1">
            <a:spLocks/>
          </p:cNvSpPr>
          <p:nvPr>
            <p:custDataLst>
              <p:tags r:id="rId4"/>
            </p:custDataLst>
          </p:nvPr>
        </p:nvSpPr>
        <p:spPr>
          <a:xfrm>
            <a:off x="6858000" y="3576637"/>
            <a:ext cx="1727200" cy="2976563"/>
          </a:xfrm>
          <a:prstGeom prst="rect">
            <a:avLst/>
          </a:prstGeom>
        </p:spPr>
        <p:txBody>
          <a:bodyPr vert="horz" lIns="91440" tIns="45720" rIns="91440" bIns="45720" rtlCol="0">
            <a:normAutofit/>
          </a:bodyPr>
          <a:lstStyle>
            <a:lvl1pPr marL="514350" indent="-640080" algn="l" defTabSz="914400" rtl="0" eaLnBrk="1" latinLnBrk="0" hangingPunct="1">
              <a:lnSpc>
                <a:spcPct val="90000"/>
              </a:lnSpc>
              <a:spcBef>
                <a:spcPts val="1000"/>
              </a:spcBef>
              <a:buClr>
                <a:srgbClr val="FFFF00"/>
              </a:buClr>
              <a:buFont typeface="+mj-lt"/>
              <a:buAutoNum type="alphaUcPeriod"/>
              <a:defRPr sz="4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ct val="20000"/>
              </a:spcBef>
              <a:buNone/>
            </a:pPr>
            <a:r>
              <a:rPr lang="en-US" sz="3200"/>
              <a:t>0</a:t>
            </a:r>
          </a:p>
          <a:p>
            <a:pPr algn="r">
              <a:lnSpc>
                <a:spcPct val="100000"/>
              </a:lnSpc>
              <a:spcBef>
                <a:spcPct val="20000"/>
              </a:spcBef>
              <a:buNone/>
            </a:pPr>
            <a:r>
              <a:rPr lang="en-US" sz="3200"/>
              <a:t>1</a:t>
            </a:r>
          </a:p>
          <a:p>
            <a:pPr algn="r">
              <a:lnSpc>
                <a:spcPct val="100000"/>
              </a:lnSpc>
              <a:spcBef>
                <a:spcPct val="20000"/>
              </a:spcBef>
              <a:buNone/>
            </a:pPr>
            <a:r>
              <a:rPr lang="en-US" sz="3200"/>
              <a:t>0</a:t>
            </a:r>
          </a:p>
          <a:p>
            <a:pPr algn="r">
              <a:lnSpc>
                <a:spcPct val="100000"/>
              </a:lnSpc>
              <a:spcBef>
                <a:spcPct val="20000"/>
              </a:spcBef>
              <a:buNone/>
            </a:pPr>
            <a:r>
              <a:rPr lang="en-US" sz="3200"/>
              <a:t>0</a:t>
            </a:r>
            <a:endParaRPr lang="en-US" sz="3200" dirty="0"/>
          </a:p>
        </p:txBody>
      </p:sp>
    </p:spTree>
    <p:custDataLst>
      <p:tags r:id="rId1"/>
    </p:custDataLst>
    <p:extLst>
      <p:ext uri="{BB962C8B-B14F-4D97-AF65-F5344CB8AC3E}">
        <p14:creationId xmlns:p14="http://schemas.microsoft.com/office/powerpoint/2010/main" val="321971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920" y="1828800"/>
            <a:ext cx="6629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153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PLeaderBoardTitle"/>
          <p:cNvSpPr>
            <a:spLocks noGrp="1"/>
          </p:cNvSpPr>
          <p:nvPr>
            <p:ph type="title"/>
          </p:nvPr>
        </p:nvSpPr>
        <p:spPr>
          <a:xfrm>
            <a:off x="219808" y="67408"/>
            <a:ext cx="7886700" cy="1325563"/>
          </a:xfrm>
        </p:spPr>
        <p:txBody>
          <a:bodyPr/>
          <a:lstStyle/>
          <a:p>
            <a:r>
              <a:rPr lang="en-US" dirty="0"/>
              <a:t>Leaderboard</a:t>
            </a:r>
          </a:p>
        </p:txBody>
      </p:sp>
      <p:graphicFrame>
        <p:nvGraphicFramePr>
          <p:cNvPr id="4" name="TPLeaderBoardTable"/>
          <p:cNvGraphicFramePr>
            <a:graphicFrameLocks noGrp="1"/>
          </p:cNvGraphicFramePr>
          <p:nvPr>
            <p:extLst>
              <p:ext uri="{D42A27DB-BD31-4B8C-83A1-F6EECF244321}">
                <p14:modId xmlns:p14="http://schemas.microsoft.com/office/powerpoint/2010/main" val="1410404216"/>
              </p:ext>
            </p:extLst>
          </p:nvPr>
        </p:nvGraphicFramePr>
        <p:xfrm>
          <a:off x="127000" y="1333500"/>
          <a:ext cx="8890000" cy="5029200"/>
        </p:xfrm>
        <a:graphic>
          <a:graphicData uri="http://schemas.openxmlformats.org/drawingml/2006/table">
            <a:tbl>
              <a:tblPr firstRow="1" bandRow="1">
                <a:tableStyleId>{7DF18680-E054-41AD-8BC1-D1AEF772440D}</a:tableStyleId>
              </a:tblPr>
              <a:tblGrid>
                <a:gridCol w="1397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1397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317500">
                <a:tc>
                  <a:txBody>
                    <a:bodyPr/>
                    <a:lstStyle/>
                    <a:p>
                      <a:pPr algn="l"/>
                      <a:r>
                        <a:rPr lang="en-US" sz="2400" dirty="0"/>
                        <a:t>Points</a:t>
                      </a:r>
                      <a:endParaRPr lang="en-US" sz="2400" b="1" dirty="0">
                        <a:solidFill>
                          <a:srgbClr val="000000"/>
                        </a:solidFill>
                      </a:endParaRPr>
                    </a:p>
                  </a:txBody>
                  <a:tcPr/>
                </a:tc>
                <a:tc>
                  <a:txBody>
                    <a:bodyPr/>
                    <a:lstStyle/>
                    <a:p>
                      <a:pPr algn="l"/>
                      <a:r>
                        <a:rPr lang="en-US" sz="2400"/>
                        <a:t>Participant</a:t>
                      </a:r>
                      <a:endParaRPr lang="en-US" sz="2400" b="1">
                        <a:solidFill>
                          <a:srgbClr val="000000"/>
                        </a:solidFill>
                      </a:endParaRPr>
                    </a:p>
                  </a:txBody>
                  <a:tcPr/>
                </a:tc>
                <a:tc>
                  <a:txBody>
                    <a:bodyPr/>
                    <a:lstStyle/>
                    <a:p>
                      <a:pPr algn="l"/>
                      <a:r>
                        <a:rPr lang="en-US" sz="2400"/>
                        <a:t>Points</a:t>
                      </a:r>
                      <a:endParaRPr lang="en-US" sz="2400" b="1">
                        <a:solidFill>
                          <a:srgbClr val="000000"/>
                        </a:solidFill>
                      </a:endParaRPr>
                    </a:p>
                  </a:txBody>
                  <a:tcPr/>
                </a:tc>
                <a:tc>
                  <a:txBody>
                    <a:bodyPr/>
                    <a:lstStyle/>
                    <a:p>
                      <a:pPr algn="l"/>
                      <a:r>
                        <a:rPr lang="en-US" sz="2400"/>
                        <a:t>Participant</a:t>
                      </a:r>
                      <a:endParaRPr lang="en-US" sz="2400" b="1">
                        <a:solidFill>
                          <a:srgbClr val="000000"/>
                        </a:solidFill>
                      </a:endParaRPr>
                    </a:p>
                  </a:txBody>
                  <a:tcPr/>
                </a:tc>
                <a:extLst>
                  <a:ext uri="{0D108BD9-81ED-4DB2-BD59-A6C34878D82A}">
                    <a16:rowId xmlns:a16="http://schemas.microsoft.com/office/drawing/2014/main" val="10000"/>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1"/>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2"/>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3"/>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4"/>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5"/>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6"/>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7"/>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8"/>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9"/>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extLst>
                  <a:ext uri="{0D108BD9-81ED-4DB2-BD59-A6C34878D82A}">
                    <a16:rowId xmlns:a16="http://schemas.microsoft.com/office/drawing/2014/main" val="10010"/>
                  </a:ext>
                </a:extLst>
              </a:tr>
            </a:tbl>
          </a:graphicData>
        </a:graphic>
      </p:graphicFrame>
      <p:sp>
        <p:nvSpPr>
          <p:cNvPr id="6" name="Rectangle 5"/>
          <p:cNvSpPr/>
          <p:nvPr/>
        </p:nvSpPr>
        <p:spPr>
          <a:xfrm>
            <a:off x="8100527" y="252446"/>
            <a:ext cx="859531" cy="954107"/>
          </a:xfrm>
          <a:prstGeom prst="rect">
            <a:avLst/>
          </a:prstGeom>
        </p:spPr>
        <p:txBody>
          <a:bodyPr wrap="none">
            <a:spAutoFit/>
          </a:bodyPr>
          <a:lstStyle/>
          <a:p>
            <a:pPr algn="ctr" eaLnBrk="0" fontAlgn="base" hangingPunct="0">
              <a:spcBef>
                <a:spcPct val="0"/>
              </a:spcBef>
              <a:spcAft>
                <a:spcPct val="0"/>
              </a:spcAft>
            </a:pPr>
            <a:r>
              <a:rPr lang="en-US" sz="2800" b="1" i="1" dirty="0">
                <a:solidFill>
                  <a:prstClr val="white"/>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800" b="1" i="1" dirty="0">
                <a:solidFill>
                  <a:prstClr val="white"/>
                </a:solidFill>
                <a:effectLst>
                  <a:outerShdw blurRad="38100" dist="38100" dir="2700000" algn="tl">
                    <a:srgbClr val="000000">
                      <a:alpha val="43137"/>
                    </a:srgbClr>
                  </a:outerShdw>
                </a:effectLst>
                <a:latin typeface="Calibri Light"/>
              </a:rPr>
              <a:t>Slide</a:t>
            </a:r>
          </a:p>
        </p:txBody>
      </p:sp>
      <p:sp>
        <p:nvSpPr>
          <p:cNvPr id="7" name="Action Button: Return 6">
            <a:hlinkClick r:id="" action="ppaction://hlinkshowjump?jump=lastslideviewed" highlightClick="1"/>
          </p:cNvPr>
          <p:cNvSpPr/>
          <p:nvPr/>
        </p:nvSpPr>
        <p:spPr>
          <a:xfrm rot="16200000">
            <a:off x="7332243" y="403643"/>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Tree>
    <p:custDataLst>
      <p:tags r:id="rId1"/>
    </p:custDataLst>
    <p:extLst>
      <p:ext uri="{BB962C8B-B14F-4D97-AF65-F5344CB8AC3E}">
        <p14:creationId xmlns:p14="http://schemas.microsoft.com/office/powerpoint/2010/main" val="1790801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PLeaderBoardTable"/>
          <p:cNvGraphicFramePr>
            <a:graphicFrameLocks noGrp="1"/>
          </p:cNvGraphicFramePr>
          <p:nvPr>
            <p:extLst>
              <p:ext uri="{D42A27DB-BD31-4B8C-83A1-F6EECF244321}">
                <p14:modId xmlns:p14="http://schemas.microsoft.com/office/powerpoint/2010/main" val="2856628637"/>
              </p:ext>
            </p:extLst>
          </p:nvPr>
        </p:nvGraphicFramePr>
        <p:xfrm>
          <a:off x="127000" y="1333500"/>
          <a:ext cx="8890000" cy="5029200"/>
        </p:xfrm>
        <a:graphic>
          <a:graphicData uri="http://schemas.openxmlformats.org/drawingml/2006/table">
            <a:tbl>
              <a:tblPr firstRow="1" bandRow="1">
                <a:tableStyleId>{7DF18680-E054-41AD-8BC1-D1AEF772440D}</a:tableStyleId>
              </a:tblPr>
              <a:tblGrid>
                <a:gridCol w="1397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1397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317500">
                <a:tc>
                  <a:txBody>
                    <a:bodyPr/>
                    <a:lstStyle/>
                    <a:p>
                      <a:pPr algn="l"/>
                      <a:r>
                        <a:rPr lang="en-US" sz="2400" dirty="0"/>
                        <a:t>Points</a:t>
                      </a:r>
                      <a:endParaRPr lang="en-US" sz="2400" b="1" dirty="0">
                        <a:solidFill>
                          <a:srgbClr val="000000"/>
                        </a:solidFill>
                      </a:endParaRPr>
                    </a:p>
                  </a:txBody>
                  <a:tcPr/>
                </a:tc>
                <a:tc>
                  <a:txBody>
                    <a:bodyPr/>
                    <a:lstStyle/>
                    <a:p>
                      <a:pPr algn="l"/>
                      <a:r>
                        <a:rPr lang="en-US" sz="2400" dirty="0"/>
                        <a:t>Team</a:t>
                      </a:r>
                      <a:endParaRPr lang="en-US" sz="2400" b="1" dirty="0">
                        <a:solidFill>
                          <a:srgbClr val="000000"/>
                        </a:solidFill>
                      </a:endParaRPr>
                    </a:p>
                  </a:txBody>
                  <a:tcPr/>
                </a:tc>
                <a:tc>
                  <a:txBody>
                    <a:bodyPr/>
                    <a:lstStyle/>
                    <a:p>
                      <a:pPr algn="l"/>
                      <a:r>
                        <a:rPr lang="en-US" sz="2400"/>
                        <a:t>Points</a:t>
                      </a:r>
                      <a:endParaRPr lang="en-US" sz="2400" b="1">
                        <a:solidFill>
                          <a:srgbClr val="000000"/>
                        </a:solidFill>
                      </a:endParaRPr>
                    </a:p>
                  </a:txBody>
                  <a:tcPr/>
                </a:tc>
                <a:tc>
                  <a:txBody>
                    <a:bodyPr/>
                    <a:lstStyle/>
                    <a:p>
                      <a:pPr algn="l"/>
                      <a:r>
                        <a:rPr lang="en-US" sz="2400"/>
                        <a:t>Team</a:t>
                      </a:r>
                      <a:endParaRPr lang="en-US" sz="2400" b="1">
                        <a:solidFill>
                          <a:srgbClr val="000000"/>
                        </a:solidFill>
                      </a:endParaRPr>
                    </a:p>
                  </a:txBody>
                  <a:tcPr/>
                </a:tc>
                <a:extLst>
                  <a:ext uri="{0D108BD9-81ED-4DB2-BD59-A6C34878D82A}">
                    <a16:rowId xmlns:a16="http://schemas.microsoft.com/office/drawing/2014/main" val="10000"/>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1"/>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2"/>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3"/>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4"/>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5"/>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6"/>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7"/>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8"/>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9"/>
                  </a:ext>
                </a:extLst>
              </a:tr>
              <a:tr h="317500">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extLst>
                  <a:ext uri="{0D108BD9-81ED-4DB2-BD59-A6C34878D82A}">
                    <a16:rowId xmlns:a16="http://schemas.microsoft.com/office/drawing/2014/main" val="10010"/>
                  </a:ext>
                </a:extLst>
              </a:tr>
            </a:tbl>
          </a:graphicData>
        </a:graphic>
      </p:graphicFrame>
      <p:sp>
        <p:nvSpPr>
          <p:cNvPr id="5" name="Rectangle 4"/>
          <p:cNvSpPr/>
          <p:nvPr/>
        </p:nvSpPr>
        <p:spPr>
          <a:xfrm>
            <a:off x="8100527" y="252446"/>
            <a:ext cx="859531" cy="954107"/>
          </a:xfrm>
          <a:prstGeom prst="rect">
            <a:avLst/>
          </a:prstGeom>
        </p:spPr>
        <p:txBody>
          <a:bodyPr wrap="none">
            <a:spAutoFit/>
          </a:bodyPr>
          <a:lstStyle/>
          <a:p>
            <a:pPr algn="ctr" eaLnBrk="0" fontAlgn="base" hangingPunct="0">
              <a:spcBef>
                <a:spcPct val="0"/>
              </a:spcBef>
              <a:spcAft>
                <a:spcPct val="0"/>
              </a:spcAft>
            </a:pPr>
            <a:r>
              <a:rPr lang="en-US" sz="2800" b="1" i="1" dirty="0">
                <a:solidFill>
                  <a:prstClr val="white"/>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800" b="1" i="1" dirty="0">
                <a:solidFill>
                  <a:prstClr val="white"/>
                </a:solidFill>
                <a:effectLst>
                  <a:outerShdw blurRad="38100" dist="38100" dir="2700000" algn="tl">
                    <a:srgbClr val="000000">
                      <a:alpha val="43137"/>
                    </a:srgbClr>
                  </a:outerShdw>
                </a:effectLst>
                <a:latin typeface="Calibri Light"/>
              </a:rPr>
              <a:t>Slide</a:t>
            </a:r>
          </a:p>
        </p:txBody>
      </p:sp>
      <p:sp>
        <p:nvSpPr>
          <p:cNvPr id="6" name="Action Button: Return 5">
            <a:hlinkClick r:id="" action="ppaction://hlinkshowjump?jump=lastslideviewed" highlightClick="1"/>
          </p:cNvPr>
          <p:cNvSpPr/>
          <p:nvPr/>
        </p:nvSpPr>
        <p:spPr>
          <a:xfrm rot="16200000">
            <a:off x="7332243" y="403643"/>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TPLeaderBoardTitle"/>
          <p:cNvSpPr txBox="1">
            <a:spLocks/>
          </p:cNvSpPr>
          <p:nvPr/>
        </p:nvSpPr>
        <p:spPr>
          <a:xfrm>
            <a:off x="213827" y="264367"/>
            <a:ext cx="7886700" cy="930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ln w="3175">
                  <a:solidFill>
                    <a:schemeClr val="tx1"/>
                  </a:solidFill>
                </a:ln>
                <a:solidFill>
                  <a:schemeClr val="bg1"/>
                </a:solidFill>
                <a:effectLst>
                  <a:outerShdw blurRad="38100" dist="38100" dir="2700000" algn="tl">
                    <a:srgbClr val="000000">
                      <a:alpha val="43137"/>
                    </a:srgbClr>
                  </a:outerShdw>
                </a:effectLst>
                <a:latin typeface="+mn-lt"/>
                <a:ea typeface="+mj-ea"/>
                <a:cs typeface="+mj-cs"/>
              </a:defRPr>
            </a:lvl1pPr>
          </a:lstStyle>
          <a:p>
            <a:r>
              <a:rPr lang="en-US" dirty="0">
                <a:ln w="3175">
                  <a:solidFill>
                    <a:prstClr val="black"/>
                  </a:solidFill>
                </a:ln>
                <a:solidFill>
                  <a:prstClr val="white"/>
                </a:solidFill>
              </a:rPr>
              <a:t>Team Scores</a:t>
            </a:r>
          </a:p>
        </p:txBody>
      </p:sp>
    </p:spTree>
    <p:custDataLst>
      <p:tags r:id="rId1"/>
    </p:custDataLst>
    <p:extLst>
      <p:ext uri="{BB962C8B-B14F-4D97-AF65-F5344CB8AC3E}">
        <p14:creationId xmlns:p14="http://schemas.microsoft.com/office/powerpoint/2010/main" val="1841827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PLeaderBoardTable"/>
          <p:cNvGraphicFramePr>
            <a:graphicFrameLocks noGrp="1"/>
          </p:cNvGraphicFramePr>
          <p:nvPr>
            <p:extLst>
              <p:ext uri="{D42A27DB-BD31-4B8C-83A1-F6EECF244321}">
                <p14:modId xmlns:p14="http://schemas.microsoft.com/office/powerpoint/2010/main" val="1104150321"/>
              </p:ext>
            </p:extLst>
          </p:nvPr>
        </p:nvGraphicFramePr>
        <p:xfrm>
          <a:off x="127000" y="1333500"/>
          <a:ext cx="8890000" cy="5029200"/>
        </p:xfrm>
        <a:graphic>
          <a:graphicData uri="http://schemas.openxmlformats.org/drawingml/2006/table">
            <a:tbl>
              <a:tblPr firstRow="1" bandRow="1">
                <a:tableStyleId>{7DF18680-E054-41AD-8BC1-D1AEF772440D}</a:tableStyleId>
              </a:tblPr>
              <a:tblGrid>
                <a:gridCol w="1270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317500">
                <a:tc>
                  <a:txBody>
                    <a:bodyPr/>
                    <a:lstStyle/>
                    <a:p>
                      <a:pPr algn="l"/>
                      <a:r>
                        <a:rPr lang="en-US" sz="2400" dirty="0"/>
                        <a:t>Points</a:t>
                      </a:r>
                      <a:endParaRPr lang="en-US" sz="2400" b="1" dirty="0">
                        <a:solidFill>
                          <a:srgbClr val="000000"/>
                        </a:solidFill>
                      </a:endParaRPr>
                    </a:p>
                  </a:txBody>
                  <a:tcPr/>
                </a:tc>
                <a:tc>
                  <a:txBody>
                    <a:bodyPr/>
                    <a:lstStyle/>
                    <a:p>
                      <a:pPr algn="l"/>
                      <a:r>
                        <a:rPr lang="en-US" sz="2400"/>
                        <a:t>Team</a:t>
                      </a:r>
                      <a:endParaRPr lang="en-US" sz="2400" b="1">
                        <a:solidFill>
                          <a:srgbClr val="000000"/>
                        </a:solidFill>
                      </a:endParaRPr>
                    </a:p>
                  </a:txBody>
                  <a:tcPr/>
                </a:tc>
                <a:tc>
                  <a:txBody>
                    <a:bodyPr/>
                    <a:lstStyle/>
                    <a:p>
                      <a:pPr algn="l"/>
                      <a:r>
                        <a:rPr lang="en-US" sz="2400" dirty="0"/>
                        <a:t>Participant</a:t>
                      </a:r>
                      <a:endParaRPr lang="en-US" sz="2400" b="1" dirty="0">
                        <a:solidFill>
                          <a:srgbClr val="000000"/>
                        </a:solidFill>
                      </a:endParaRPr>
                    </a:p>
                  </a:txBody>
                  <a:tcPr/>
                </a:tc>
                <a:extLst>
                  <a:ext uri="{0D108BD9-81ED-4DB2-BD59-A6C34878D82A}">
                    <a16:rowId xmlns:a16="http://schemas.microsoft.com/office/drawing/2014/main" val="10000"/>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1"/>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2"/>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3"/>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4"/>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5"/>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6"/>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7"/>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8"/>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extLst>
                  <a:ext uri="{0D108BD9-81ED-4DB2-BD59-A6C34878D82A}">
                    <a16:rowId xmlns:a16="http://schemas.microsoft.com/office/drawing/2014/main" val="10009"/>
                  </a:ext>
                </a:extLst>
              </a:tr>
              <a:tr h="317500">
                <a:tc>
                  <a:txBody>
                    <a:bodyPr/>
                    <a:lstStyle/>
                    <a:p>
                      <a:pPr algn="l"/>
                      <a:endParaRPr lang="en-US" sz="2400" b="1">
                        <a:solidFill>
                          <a:srgbClr val="000000"/>
                        </a:solidFill>
                      </a:endParaRPr>
                    </a:p>
                  </a:txBody>
                  <a:tcPr/>
                </a:tc>
                <a:tc>
                  <a:txBody>
                    <a:bodyPr/>
                    <a:lstStyle/>
                    <a:p>
                      <a:pPr algn="l"/>
                      <a:endParaRPr lang="en-US" sz="2400" b="1">
                        <a:solidFill>
                          <a:srgbClr val="000000"/>
                        </a:solidFill>
                      </a:endParaRPr>
                    </a:p>
                  </a:txBody>
                  <a:tcPr/>
                </a:tc>
                <a:tc>
                  <a:txBody>
                    <a:bodyPr/>
                    <a:lstStyle/>
                    <a:p>
                      <a:pPr algn="l"/>
                      <a:endParaRPr lang="en-US" sz="2400" b="1" dirty="0">
                        <a:solidFill>
                          <a:srgbClr val="000000"/>
                        </a:solidFill>
                      </a:endParaRPr>
                    </a:p>
                  </a:txBody>
                  <a:tcPr/>
                </a:tc>
                <a:extLst>
                  <a:ext uri="{0D108BD9-81ED-4DB2-BD59-A6C34878D82A}">
                    <a16:rowId xmlns:a16="http://schemas.microsoft.com/office/drawing/2014/main" val="10010"/>
                  </a:ext>
                </a:extLst>
              </a:tr>
            </a:tbl>
          </a:graphicData>
        </a:graphic>
      </p:graphicFrame>
      <p:sp>
        <p:nvSpPr>
          <p:cNvPr id="5" name="Rectangle 4"/>
          <p:cNvSpPr/>
          <p:nvPr/>
        </p:nvSpPr>
        <p:spPr>
          <a:xfrm>
            <a:off x="8100527" y="252446"/>
            <a:ext cx="859531" cy="954107"/>
          </a:xfrm>
          <a:prstGeom prst="rect">
            <a:avLst/>
          </a:prstGeom>
        </p:spPr>
        <p:txBody>
          <a:bodyPr wrap="none">
            <a:spAutoFit/>
          </a:bodyPr>
          <a:lstStyle/>
          <a:p>
            <a:pPr algn="ctr" eaLnBrk="0" fontAlgn="base" hangingPunct="0">
              <a:spcBef>
                <a:spcPct val="0"/>
              </a:spcBef>
              <a:spcAft>
                <a:spcPct val="0"/>
              </a:spcAft>
            </a:pPr>
            <a:r>
              <a:rPr lang="en-US" sz="2800" b="1" i="1" dirty="0">
                <a:solidFill>
                  <a:prstClr val="white"/>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800" b="1" i="1" dirty="0">
                <a:solidFill>
                  <a:prstClr val="white"/>
                </a:solidFill>
                <a:effectLst>
                  <a:outerShdw blurRad="38100" dist="38100" dir="2700000" algn="tl">
                    <a:srgbClr val="000000">
                      <a:alpha val="43137"/>
                    </a:srgbClr>
                  </a:outerShdw>
                </a:effectLst>
                <a:latin typeface="Calibri Light"/>
              </a:rPr>
              <a:t>Slide</a:t>
            </a:r>
          </a:p>
        </p:txBody>
      </p:sp>
      <p:sp>
        <p:nvSpPr>
          <p:cNvPr id="6" name="Action Button: Return 5">
            <a:hlinkClick r:id="" action="ppaction://hlinkshowjump?jump=lastslideviewed" highlightClick="1"/>
          </p:cNvPr>
          <p:cNvSpPr/>
          <p:nvPr/>
        </p:nvSpPr>
        <p:spPr>
          <a:xfrm rot="16200000">
            <a:off x="7332243" y="403643"/>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TPLeaderBoardTitle"/>
          <p:cNvSpPr>
            <a:spLocks noGrp="1"/>
          </p:cNvSpPr>
          <p:nvPr>
            <p:ph type="title"/>
          </p:nvPr>
        </p:nvSpPr>
        <p:spPr>
          <a:xfrm>
            <a:off x="213827" y="264367"/>
            <a:ext cx="7886700" cy="930275"/>
          </a:xfrm>
        </p:spPr>
        <p:txBody>
          <a:bodyPr/>
          <a:lstStyle/>
          <a:p>
            <a:r>
              <a:rPr lang="en-US" dirty="0"/>
              <a:t>Team MVP</a:t>
            </a:r>
          </a:p>
        </p:txBody>
      </p:sp>
    </p:spTree>
    <p:custDataLst>
      <p:tags r:id="rId1"/>
    </p:custDataLst>
    <p:extLst>
      <p:ext uri="{BB962C8B-B14F-4D97-AF65-F5344CB8AC3E}">
        <p14:creationId xmlns:p14="http://schemas.microsoft.com/office/powerpoint/2010/main" val="2991896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Unit Overview</a:t>
            </a:r>
          </a:p>
        </p:txBody>
      </p:sp>
      <p:sp>
        <p:nvSpPr>
          <p:cNvPr id="2" name="TextBox 1"/>
          <p:cNvSpPr txBox="1"/>
          <p:nvPr/>
        </p:nvSpPr>
        <p:spPr>
          <a:xfrm>
            <a:off x="185774" y="1805468"/>
            <a:ext cx="8564821" cy="2000548"/>
          </a:xfrm>
          <a:prstGeom prst="rect">
            <a:avLst/>
          </a:prstGeom>
          <a:noFill/>
        </p:spPr>
        <p:txBody>
          <a:bodyPr wrap="square" rtlCol="0">
            <a:spAutoFit/>
          </a:bodyPr>
          <a:lstStyle/>
          <a:p>
            <a:r>
              <a:rPr lang="en-US" sz="2800" dirty="0">
                <a:solidFill>
                  <a:schemeClr val="bg1"/>
                </a:solidFill>
              </a:rPr>
              <a:t>The same qualities that make a good leader in the military services are equally helpful to the civilian leader….</a:t>
            </a:r>
          </a:p>
          <a:p>
            <a:endParaRPr lang="en-US" sz="2800" dirty="0">
              <a:solidFill>
                <a:schemeClr val="bg1"/>
              </a:solidFill>
            </a:endParaRPr>
          </a:p>
          <a:p>
            <a:endParaRPr lang="en-US" sz="2400" dirty="0">
              <a:solidFill>
                <a:schemeClr val="bg1"/>
              </a:solidFill>
            </a:endParaRPr>
          </a:p>
          <a:p>
            <a:endParaRPr lang="en-US" sz="1600" dirty="0">
              <a:solidFill>
                <a:schemeClr val="bg1"/>
              </a:solidFill>
            </a:endParaRPr>
          </a:p>
        </p:txBody>
      </p:sp>
      <p:sp>
        <p:nvSpPr>
          <p:cNvPr id="4" name="Rectangle 3"/>
          <p:cNvSpPr/>
          <p:nvPr/>
        </p:nvSpPr>
        <p:spPr>
          <a:xfrm>
            <a:off x="467831" y="2712274"/>
            <a:ext cx="8282763" cy="3970318"/>
          </a:xfrm>
          <a:prstGeom prst="rect">
            <a:avLst/>
          </a:prstGeom>
        </p:spPr>
        <p:txBody>
          <a:bodyPr wrap="square">
            <a:spAutoFit/>
          </a:bodyPr>
          <a:lstStyle/>
          <a:p>
            <a:pPr lvl="0"/>
            <a:r>
              <a:rPr lang="en-US" sz="2800" dirty="0">
                <a:solidFill>
                  <a:schemeClr val="bg1"/>
                </a:solidFill>
              </a:rPr>
              <a:t>Moral responsibility</a:t>
            </a:r>
          </a:p>
          <a:p>
            <a:pPr lvl="0" algn="r"/>
            <a:r>
              <a:rPr lang="en-US" sz="2800" dirty="0">
                <a:solidFill>
                  <a:schemeClr val="bg1"/>
                </a:solidFill>
              </a:rPr>
              <a:t>Loyalty and devotion to duty</a:t>
            </a:r>
          </a:p>
          <a:p>
            <a:pPr lvl="0"/>
            <a:r>
              <a:rPr lang="en-US" sz="2800" dirty="0">
                <a:solidFill>
                  <a:schemeClr val="bg1"/>
                </a:solidFill>
              </a:rPr>
              <a:t>Professional knowledge</a:t>
            </a:r>
          </a:p>
          <a:p>
            <a:pPr lvl="0"/>
            <a:r>
              <a:rPr lang="en-US" sz="2800" dirty="0">
                <a:solidFill>
                  <a:schemeClr val="bg1"/>
                </a:solidFill>
              </a:rPr>
              <a:t>                                                 Self-confidence</a:t>
            </a:r>
          </a:p>
          <a:p>
            <a:pPr lvl="0"/>
            <a:r>
              <a:rPr lang="en-US" sz="2800" dirty="0">
                <a:solidFill>
                  <a:schemeClr val="bg1"/>
                </a:solidFill>
              </a:rPr>
              <a:t>Initiative and ingenuity</a:t>
            </a:r>
          </a:p>
          <a:p>
            <a:pPr lvl="0" algn="r"/>
            <a:r>
              <a:rPr lang="en-US" sz="2800" dirty="0">
                <a:solidFill>
                  <a:schemeClr val="bg1"/>
                </a:solidFill>
              </a:rPr>
              <a:t>Courage  and moral courage</a:t>
            </a:r>
          </a:p>
          <a:p>
            <a:pPr lvl="0"/>
            <a:r>
              <a:rPr lang="en-US" sz="2800" dirty="0">
                <a:solidFill>
                  <a:schemeClr val="bg1"/>
                </a:solidFill>
              </a:rPr>
              <a:t>Ability to organize</a:t>
            </a:r>
          </a:p>
          <a:p>
            <a:pPr lvl="0" algn="r"/>
            <a:r>
              <a:rPr lang="en-US" sz="2800" dirty="0">
                <a:solidFill>
                  <a:schemeClr val="bg1"/>
                </a:solidFill>
              </a:rPr>
              <a:t>Discipline and self-discipline</a:t>
            </a:r>
          </a:p>
          <a:p>
            <a:pPr lvl="0"/>
            <a:r>
              <a:rPr lang="en-US" sz="2800" dirty="0">
                <a:solidFill>
                  <a:schemeClr val="bg1"/>
                </a:solidFill>
              </a:rPr>
              <a:t>Ability to make decisions</a:t>
            </a:r>
          </a:p>
        </p:txBody>
      </p:sp>
    </p:spTree>
    <p:extLst>
      <p:ext uri="{BB962C8B-B14F-4D97-AF65-F5344CB8AC3E}">
        <p14:creationId xmlns:p14="http://schemas.microsoft.com/office/powerpoint/2010/main" val="12542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left)">
                                      <p:cBhvr>
                                        <p:cTn id="10" dur="500"/>
                                        <p:tgtEl>
                                          <p:spTgt spid="4">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wipe(left)">
                                      <p:cBhvr>
                                        <p:cTn id="13" dur="500"/>
                                        <p:tgtEl>
                                          <p:spTgt spid="4">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wipe(left)">
                                      <p:cBhvr>
                                        <p:cTn id="16" dur="500"/>
                                        <p:tgtEl>
                                          <p:spTgt spid="4">
                                            <p:txEl>
                                              <p:pRg st="6" end="6"/>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wipe(left)">
                                      <p:cBhvr>
                                        <p:cTn id="19" dur="500"/>
                                        <p:tgtEl>
                                          <p:spTgt spid="4">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right)">
                                      <p:cBhvr>
                                        <p:cTn id="24" dur="500"/>
                                        <p:tgtEl>
                                          <p:spTgt spid="4">
                                            <p:txEl>
                                              <p:pRg st="1" end="1"/>
                                            </p:txEl>
                                          </p:spTgt>
                                        </p:tgtEl>
                                      </p:cBhvr>
                                    </p:animEffect>
                                  </p:childTnLst>
                                </p:cTn>
                              </p:par>
                              <p:par>
                                <p:cTn id="25" presetID="22" presetClass="entr" presetSubtype="2"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right)">
                                      <p:cBhvr>
                                        <p:cTn id="27" dur="500"/>
                                        <p:tgtEl>
                                          <p:spTgt spid="4">
                                            <p:txEl>
                                              <p:pRg st="3" end="3"/>
                                            </p:txEl>
                                          </p:spTgt>
                                        </p:tgtEl>
                                      </p:cBhvr>
                                    </p:animEffect>
                                  </p:childTnLst>
                                </p:cTn>
                              </p:par>
                              <p:par>
                                <p:cTn id="28" presetID="22" presetClass="entr" presetSubtype="2"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ipe(right)">
                                      <p:cBhvr>
                                        <p:cTn id="30" dur="500"/>
                                        <p:tgtEl>
                                          <p:spTgt spid="4">
                                            <p:txEl>
                                              <p:pRg st="5" end="5"/>
                                            </p:txEl>
                                          </p:spTgt>
                                        </p:tgtEl>
                                      </p:cBhvr>
                                    </p:animEffect>
                                  </p:childTnLst>
                                </p:cTn>
                              </p:par>
                              <p:par>
                                <p:cTn id="31" presetID="22" presetClass="entr" presetSubtype="2"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wipe(right)">
                                      <p:cBhvr>
                                        <p:cTn id="3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52446"/>
            <a:ext cx="7886700" cy="738154"/>
          </a:xfrm>
        </p:spPr>
        <p:txBody>
          <a:bodyPr>
            <a:normAutofit fontScale="90000"/>
          </a:bodyPr>
          <a:lstStyle/>
          <a:p>
            <a:pPr algn="ctr"/>
            <a:r>
              <a:rPr lang="en-US" dirty="0">
                <a:solidFill>
                  <a:schemeClr val="tx1"/>
                </a:solidFill>
              </a:rPr>
              <a:t>Whiteboard</a:t>
            </a:r>
          </a:p>
        </p:txBody>
      </p:sp>
      <p:sp>
        <p:nvSpPr>
          <p:cNvPr id="4" name="Rectangle 3"/>
          <p:cNvSpPr/>
          <p:nvPr/>
        </p:nvSpPr>
        <p:spPr>
          <a:xfrm>
            <a:off x="8378820" y="17585"/>
            <a:ext cx="750526" cy="830997"/>
          </a:xfrm>
          <a:prstGeom prst="rect">
            <a:avLst/>
          </a:prstGeom>
        </p:spPr>
        <p:txBody>
          <a:bodyPr wrap="none">
            <a:spAutoFit/>
          </a:bodyPr>
          <a:lstStyle/>
          <a:p>
            <a:pPr algn="ctr" eaLnBrk="0" fontAlgn="base" hangingPunct="0">
              <a:spcBef>
                <a:spcPct val="0"/>
              </a:spcBef>
              <a:spcAft>
                <a:spcPct val="0"/>
              </a:spcAft>
            </a:pPr>
            <a:r>
              <a:rPr lang="en-US" sz="2400" b="1" i="1" dirty="0">
                <a:solidFill>
                  <a:prstClr val="black"/>
                </a:solidFill>
                <a:effectLst>
                  <a:outerShdw blurRad="38100" dist="38100" dir="2700000" algn="tl">
                    <a:srgbClr val="000000">
                      <a:alpha val="43137"/>
                    </a:srgbClr>
                  </a:outerShdw>
                </a:effectLst>
                <a:latin typeface="Calibri Light"/>
              </a:rPr>
              <a:t>Last</a:t>
            </a:r>
          </a:p>
          <a:p>
            <a:pPr algn="ctr" eaLnBrk="0" fontAlgn="base" hangingPunct="0">
              <a:spcBef>
                <a:spcPct val="0"/>
              </a:spcBef>
              <a:spcAft>
                <a:spcPct val="0"/>
              </a:spcAft>
            </a:pPr>
            <a:r>
              <a:rPr lang="en-US" sz="2400" b="1" i="1" dirty="0">
                <a:solidFill>
                  <a:prstClr val="black"/>
                </a:solidFill>
                <a:effectLst>
                  <a:outerShdw blurRad="38100" dist="38100" dir="2700000" algn="tl">
                    <a:srgbClr val="000000">
                      <a:alpha val="43137"/>
                    </a:srgbClr>
                  </a:outerShdw>
                </a:effectLst>
                <a:latin typeface="Calibri Light"/>
              </a:rPr>
              <a:t>Slide</a:t>
            </a:r>
          </a:p>
        </p:txBody>
      </p:sp>
      <p:sp>
        <p:nvSpPr>
          <p:cNvPr id="5" name="Action Button: Return 4">
            <a:hlinkClick r:id="" action="ppaction://hlinkshowjump?jump=lastslideviewed" highlightClick="1"/>
          </p:cNvPr>
          <p:cNvSpPr/>
          <p:nvPr/>
        </p:nvSpPr>
        <p:spPr>
          <a:xfrm rot="16200000">
            <a:off x="7710063" y="102626"/>
            <a:ext cx="685800" cy="651714"/>
          </a:xfrm>
          <a:prstGeom prst="actionButtonReturn">
            <a:avLst/>
          </a:prstGeom>
        </p:spPr>
        <p:style>
          <a:lnRef idx="3">
            <a:schemeClr val="lt1"/>
          </a:lnRef>
          <a:fillRef idx="1">
            <a:schemeClr val="accent5"/>
          </a:fillRef>
          <a:effectRef idx="1">
            <a:schemeClr val="accent5"/>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3665032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Unit Overview</a:t>
            </a:r>
          </a:p>
        </p:txBody>
      </p:sp>
      <p:sp>
        <p:nvSpPr>
          <p:cNvPr id="2" name="TextBox 1"/>
          <p:cNvSpPr txBox="1"/>
          <p:nvPr/>
        </p:nvSpPr>
        <p:spPr>
          <a:xfrm>
            <a:off x="185774" y="1805468"/>
            <a:ext cx="8564821" cy="2492990"/>
          </a:xfrm>
          <a:prstGeom prst="rect">
            <a:avLst/>
          </a:prstGeom>
          <a:noFill/>
        </p:spPr>
        <p:txBody>
          <a:bodyPr wrap="square" rtlCol="0">
            <a:spAutoFit/>
          </a:bodyPr>
          <a:lstStyle/>
          <a:p>
            <a:r>
              <a:rPr lang="en-US" sz="2800" dirty="0">
                <a:solidFill>
                  <a:schemeClr val="bg1"/>
                </a:solidFill>
              </a:rPr>
              <a:t>NJROTC cadet officers immediately become concerned with the selection of personnel for leadership positions for advancement, for filling billets in the organization and for carrying out specific assignments.</a:t>
            </a:r>
          </a:p>
          <a:p>
            <a:endParaRPr lang="en-US" sz="2800" dirty="0">
              <a:solidFill>
                <a:schemeClr val="bg1"/>
              </a:solidFill>
            </a:endParaRPr>
          </a:p>
          <a:p>
            <a:endParaRPr lang="en-US" sz="1600" dirty="0">
              <a:solidFill>
                <a:schemeClr val="bg1"/>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743" y="3625223"/>
            <a:ext cx="2955851" cy="285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7710" y="3806186"/>
            <a:ext cx="5497031" cy="2677656"/>
          </a:xfrm>
          <a:prstGeom prst="rect">
            <a:avLst/>
          </a:prstGeom>
        </p:spPr>
        <p:txBody>
          <a:bodyPr wrap="square">
            <a:spAutoFit/>
          </a:bodyPr>
          <a:lstStyle/>
          <a:p>
            <a:pPr lvl="0"/>
            <a:r>
              <a:rPr lang="en-US" sz="2800" dirty="0">
                <a:solidFill>
                  <a:prstClr val="white"/>
                </a:solidFill>
              </a:rPr>
              <a:t>The </a:t>
            </a:r>
            <a:r>
              <a:rPr lang="en-US" sz="2800" dirty="0">
                <a:solidFill>
                  <a:srgbClr val="FFC000"/>
                </a:solidFill>
              </a:rPr>
              <a:t>overall performance rating </a:t>
            </a:r>
            <a:r>
              <a:rPr lang="en-US" sz="2800" dirty="0">
                <a:solidFill>
                  <a:prstClr val="white"/>
                </a:solidFill>
              </a:rPr>
              <a:t>of a naval leader is affected by his or her ability to select </a:t>
            </a:r>
            <a:r>
              <a:rPr lang="en-US" sz="2800" dirty="0">
                <a:solidFill>
                  <a:srgbClr val="FFC000"/>
                </a:solidFill>
              </a:rPr>
              <a:t>appropriate people </a:t>
            </a:r>
            <a:r>
              <a:rPr lang="en-US" sz="2800" dirty="0">
                <a:solidFill>
                  <a:prstClr val="white"/>
                </a:solidFill>
              </a:rPr>
              <a:t>for various roles, and to appraise objectively their future capabilities in more responsible assignments.</a:t>
            </a:r>
            <a:endParaRPr lang="en-US" sz="2400" dirty="0">
              <a:solidFill>
                <a:prstClr val="white"/>
              </a:solidFill>
            </a:endParaRPr>
          </a:p>
        </p:txBody>
      </p:sp>
    </p:spTree>
    <p:extLst>
      <p:ext uri="{BB962C8B-B14F-4D97-AF65-F5344CB8AC3E}">
        <p14:creationId xmlns:p14="http://schemas.microsoft.com/office/powerpoint/2010/main" val="29968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Unit Overview</a:t>
            </a:r>
          </a:p>
        </p:txBody>
      </p:sp>
      <p:sp>
        <p:nvSpPr>
          <p:cNvPr id="2" name="TextBox 1"/>
          <p:cNvSpPr txBox="1"/>
          <p:nvPr/>
        </p:nvSpPr>
        <p:spPr>
          <a:xfrm>
            <a:off x="372140" y="1998508"/>
            <a:ext cx="8559209" cy="2492990"/>
          </a:xfrm>
          <a:prstGeom prst="rect">
            <a:avLst/>
          </a:prstGeom>
          <a:noFill/>
        </p:spPr>
        <p:txBody>
          <a:bodyPr wrap="square" lIns="0" tIns="0" rIns="0" bIns="0" rtlCol="0">
            <a:spAutoFit/>
          </a:bodyPr>
          <a:lstStyle/>
          <a:p>
            <a:r>
              <a:rPr lang="en-US" sz="2800" dirty="0">
                <a:solidFill>
                  <a:schemeClr val="bg1"/>
                </a:solidFill>
              </a:rPr>
              <a:t>As you become an upperclassman in your school and achieve higher ranks within your NJROTC unit, you will often be called upon to give either </a:t>
            </a:r>
            <a:r>
              <a:rPr lang="en-US" sz="2800" dirty="0">
                <a:solidFill>
                  <a:srgbClr val="FFC000"/>
                </a:solidFill>
              </a:rPr>
              <a:t>formal </a:t>
            </a:r>
            <a:r>
              <a:rPr lang="en-US" sz="2800" dirty="0">
                <a:solidFill>
                  <a:schemeClr val="bg1"/>
                </a:solidFill>
              </a:rPr>
              <a:t>or</a:t>
            </a:r>
            <a:r>
              <a:rPr lang="en-US" sz="2800" dirty="0">
                <a:solidFill>
                  <a:srgbClr val="FFC000"/>
                </a:solidFill>
              </a:rPr>
              <a:t> informal instruction</a:t>
            </a:r>
            <a:r>
              <a:rPr lang="en-US" sz="2800" dirty="0">
                <a:solidFill>
                  <a:schemeClr val="bg1"/>
                </a:solidFill>
              </a:rPr>
              <a:t> to schoolmates or to junior NJROTC cadets.</a:t>
            </a:r>
          </a:p>
          <a:p>
            <a:endParaRPr lang="en-US" sz="2800" dirty="0">
              <a:solidFill>
                <a:schemeClr val="bg1"/>
              </a:solidFill>
            </a:endParaRPr>
          </a:p>
          <a:p>
            <a:endParaRPr lang="en-US" sz="1600" dirty="0">
              <a:solidFill>
                <a:schemeClr val="bg1"/>
              </a:solidFill>
            </a:endParaRPr>
          </a:p>
        </p:txBody>
      </p:sp>
      <p:sp>
        <p:nvSpPr>
          <p:cNvPr id="3" name="Rectangle 2"/>
          <p:cNvSpPr/>
          <p:nvPr/>
        </p:nvSpPr>
        <p:spPr>
          <a:xfrm>
            <a:off x="3721395" y="3975487"/>
            <a:ext cx="5124893" cy="2246769"/>
          </a:xfrm>
          <a:prstGeom prst="rect">
            <a:avLst/>
          </a:prstGeom>
        </p:spPr>
        <p:txBody>
          <a:bodyPr wrap="square">
            <a:spAutoFit/>
          </a:bodyPr>
          <a:lstStyle/>
          <a:p>
            <a:pPr lvl="0"/>
            <a:r>
              <a:rPr lang="en-US" sz="2800" dirty="0">
                <a:solidFill>
                  <a:prstClr val="white"/>
                </a:solidFill>
              </a:rPr>
              <a:t>To effectively give instruction, you need to know:</a:t>
            </a:r>
          </a:p>
          <a:p>
            <a:pPr marL="457200" lvl="0" indent="-457200">
              <a:buFont typeface="Arial" panose="020B0604020202020204" pitchFamily="34" charset="0"/>
              <a:buChar char="•"/>
            </a:pPr>
            <a:r>
              <a:rPr lang="en-US" sz="2800" dirty="0">
                <a:solidFill>
                  <a:prstClr val="white"/>
                </a:solidFill>
              </a:rPr>
              <a:t>Some learning theory</a:t>
            </a:r>
          </a:p>
          <a:p>
            <a:pPr marL="457200" lvl="0" indent="-457200">
              <a:buFont typeface="Arial" panose="020B0604020202020204" pitchFamily="34" charset="0"/>
              <a:buChar char="•"/>
            </a:pPr>
            <a:r>
              <a:rPr lang="en-US" sz="2800" dirty="0">
                <a:solidFill>
                  <a:prstClr val="white"/>
                </a:solidFill>
              </a:rPr>
              <a:t>How to prepare for instruction</a:t>
            </a:r>
          </a:p>
          <a:p>
            <a:pPr marL="457200" lvl="0" indent="-457200">
              <a:buFont typeface="Arial" panose="020B0604020202020204" pitchFamily="34" charset="0"/>
              <a:buChar char="•"/>
            </a:pPr>
            <a:r>
              <a:rPr lang="en-US" sz="2800" dirty="0">
                <a:solidFill>
                  <a:prstClr val="white"/>
                </a:solidFill>
              </a:rPr>
              <a:t>Techniques for delivery</a:t>
            </a:r>
            <a:endParaRPr lang="en-US" sz="2400" dirty="0">
              <a:solidFill>
                <a:prstClr val="white"/>
              </a:solidFill>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21" r="9970"/>
          <a:stretch/>
        </p:blipFill>
        <p:spPr bwMode="auto">
          <a:xfrm>
            <a:off x="372140" y="3848716"/>
            <a:ext cx="3136604"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01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3"/>
          <p:cNvSpPr>
            <a:spLocks noGrp="1"/>
          </p:cNvSpPr>
          <p:nvPr>
            <p:ph type="body" sz="quarter" idx="12"/>
          </p:nvPr>
        </p:nvSpPr>
        <p:spPr>
          <a:xfrm>
            <a:off x="1497724" y="409902"/>
            <a:ext cx="7315200" cy="609600"/>
          </a:xfrm>
        </p:spPr>
        <p:txBody>
          <a:bodyPr>
            <a:normAutofit/>
          </a:bodyPr>
          <a:lstStyle/>
          <a:p>
            <a:r>
              <a:rPr lang="en-US" sz="4000" dirty="0"/>
              <a:t>Unit Overview</a:t>
            </a:r>
          </a:p>
        </p:txBody>
      </p:sp>
      <p:sp>
        <p:nvSpPr>
          <p:cNvPr id="2" name="TextBox 1"/>
          <p:cNvSpPr txBox="1"/>
          <p:nvPr/>
        </p:nvSpPr>
        <p:spPr>
          <a:xfrm>
            <a:off x="467360" y="2039148"/>
            <a:ext cx="8549049" cy="4647426"/>
          </a:xfrm>
          <a:prstGeom prst="rect">
            <a:avLst/>
          </a:prstGeom>
          <a:noFill/>
        </p:spPr>
        <p:txBody>
          <a:bodyPr wrap="square" rtlCol="0">
            <a:spAutoFit/>
          </a:bodyPr>
          <a:lstStyle/>
          <a:p>
            <a:r>
              <a:rPr lang="en-US" sz="2800" dirty="0">
                <a:solidFill>
                  <a:schemeClr val="bg1"/>
                </a:solidFill>
              </a:rPr>
              <a:t>The following topics will be covered in this unit:</a:t>
            </a:r>
          </a:p>
          <a:p>
            <a:endParaRPr lang="en-US" sz="2800" dirty="0">
              <a:solidFill>
                <a:schemeClr val="bg1"/>
              </a:solidFill>
            </a:endParaRPr>
          </a:p>
          <a:p>
            <a:pPr marL="1428750" lvl="2" indent="-514350">
              <a:buFont typeface="+mj-lt"/>
              <a:buAutoNum type="arabicPeriod"/>
            </a:pPr>
            <a:r>
              <a:rPr lang="en-US" sz="2800" dirty="0">
                <a:solidFill>
                  <a:schemeClr val="bg1"/>
                </a:solidFill>
              </a:rPr>
              <a:t>The Challenge of Leadership</a:t>
            </a:r>
          </a:p>
          <a:p>
            <a:pPr marL="1428750" lvl="2" indent="-514350">
              <a:buFont typeface="+mj-lt"/>
              <a:buAutoNum type="arabicPeriod"/>
            </a:pPr>
            <a:endParaRPr lang="en-US" sz="2800" dirty="0">
              <a:solidFill>
                <a:schemeClr val="bg1"/>
              </a:solidFill>
            </a:endParaRPr>
          </a:p>
          <a:p>
            <a:pPr marL="1428750" lvl="2" indent="-514350">
              <a:buFont typeface="+mj-lt"/>
              <a:buAutoNum type="arabicPeriod"/>
            </a:pPr>
            <a:r>
              <a:rPr lang="en-US" sz="2800" dirty="0">
                <a:solidFill>
                  <a:schemeClr val="bg1"/>
                </a:solidFill>
              </a:rPr>
              <a:t>Qualities of a Leader</a:t>
            </a:r>
          </a:p>
          <a:p>
            <a:pPr marL="1428750" lvl="2" indent="-514350">
              <a:buFont typeface="+mj-lt"/>
              <a:buAutoNum type="arabicPeriod"/>
            </a:pPr>
            <a:endParaRPr lang="en-US" sz="2800" dirty="0">
              <a:solidFill>
                <a:schemeClr val="bg1"/>
              </a:solidFill>
            </a:endParaRPr>
          </a:p>
          <a:p>
            <a:pPr marL="1428750" lvl="2" indent="-514350">
              <a:buFont typeface="+mj-lt"/>
              <a:buAutoNum type="arabicPeriod"/>
            </a:pPr>
            <a:r>
              <a:rPr lang="en-US" sz="2800" dirty="0">
                <a:solidFill>
                  <a:schemeClr val="bg1"/>
                </a:solidFill>
              </a:rPr>
              <a:t>Evaluation of Performance</a:t>
            </a:r>
          </a:p>
          <a:p>
            <a:pPr marL="1428750" lvl="2" indent="-514350">
              <a:buFont typeface="+mj-lt"/>
              <a:buAutoNum type="arabicPeriod"/>
            </a:pPr>
            <a:endParaRPr lang="en-US" sz="2800" dirty="0">
              <a:solidFill>
                <a:schemeClr val="bg1"/>
              </a:solidFill>
            </a:endParaRPr>
          </a:p>
          <a:p>
            <a:pPr marL="1428750" lvl="2" indent="-514350">
              <a:buFont typeface="+mj-lt"/>
              <a:buAutoNum type="arabicPeriod"/>
            </a:pPr>
            <a:r>
              <a:rPr lang="en-US" sz="2800" dirty="0">
                <a:solidFill>
                  <a:schemeClr val="bg1"/>
                </a:solidFill>
              </a:rPr>
              <a:t>How to Give Instruction</a:t>
            </a:r>
          </a:p>
          <a:p>
            <a:endParaRPr lang="en-US" sz="2800" dirty="0">
              <a:solidFill>
                <a:schemeClr val="bg1"/>
              </a:solidFill>
            </a:endParaRPr>
          </a:p>
          <a:p>
            <a:endParaRPr lang="en-US" sz="1600" dirty="0">
              <a:solidFill>
                <a:schemeClr val="bg1"/>
              </a:solidFill>
            </a:endParaRPr>
          </a:p>
        </p:txBody>
      </p:sp>
    </p:spTree>
    <p:extLst>
      <p:ext uri="{BB962C8B-B14F-4D97-AF65-F5344CB8AC3E}">
        <p14:creationId xmlns:p14="http://schemas.microsoft.com/office/powerpoint/2010/main" val="266869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214250"/>
            <a:ext cx="9144000" cy="762000"/>
          </a:xfrm>
        </p:spPr>
        <p:txBody>
          <a:bodyPr>
            <a:normAutofit/>
          </a:bodyPr>
          <a:lstStyle/>
          <a:p>
            <a:r>
              <a:rPr lang="en-US" sz="3200" dirty="0"/>
              <a:t>Module 2 – Leadership</a:t>
            </a:r>
            <a:endParaRPr lang="en-US" sz="3200" dirty="0">
              <a:solidFill>
                <a:srgbClr val="FFC000"/>
              </a:solidFill>
            </a:endParaRPr>
          </a:p>
        </p:txBody>
      </p:sp>
      <p:sp>
        <p:nvSpPr>
          <p:cNvPr id="4" name="TextBox 3"/>
          <p:cNvSpPr txBox="1"/>
          <p:nvPr/>
        </p:nvSpPr>
        <p:spPr>
          <a:xfrm>
            <a:off x="0" y="4371124"/>
            <a:ext cx="9067800" cy="461793"/>
          </a:xfrm>
          <a:prstGeom prst="rect">
            <a:avLst/>
          </a:prstGeom>
          <a:noFill/>
        </p:spPr>
        <p:txBody>
          <a:bodyPr wrap="square" rtlCol="0">
            <a:spAutoFit/>
          </a:bodyPr>
          <a:lstStyle/>
          <a:p>
            <a:pPr algn="ctr">
              <a:lnSpc>
                <a:spcPct val="85000"/>
              </a:lnSpc>
            </a:pPr>
            <a:r>
              <a:rPr lang="en-US" sz="2800" b="1" dirty="0">
                <a:solidFill>
                  <a:prstClr val="white"/>
                </a:solidFill>
              </a:rPr>
              <a:t>Chapter 1 – </a:t>
            </a:r>
            <a:r>
              <a:rPr lang="en-US" sz="2800" dirty="0">
                <a:solidFill>
                  <a:schemeClr val="bg1"/>
                </a:solidFill>
              </a:rPr>
              <a:t>The Challenge of Leadership</a:t>
            </a:r>
            <a:endParaRPr lang="en-US" altLang="en-US" sz="2800" dirty="0">
              <a:solidFill>
                <a:schemeClr val="bg1"/>
              </a:solidFill>
            </a:endParaRPr>
          </a:p>
        </p:txBody>
      </p:sp>
      <p:sp>
        <p:nvSpPr>
          <p:cNvPr id="5" name="TextBox 4"/>
          <p:cNvSpPr txBox="1"/>
          <p:nvPr/>
        </p:nvSpPr>
        <p:spPr>
          <a:xfrm>
            <a:off x="20780" y="3824736"/>
            <a:ext cx="9067800" cy="461793"/>
          </a:xfrm>
          <a:prstGeom prst="rect">
            <a:avLst/>
          </a:prstGeom>
          <a:noFill/>
        </p:spPr>
        <p:txBody>
          <a:bodyPr wrap="square" rtlCol="0">
            <a:spAutoFit/>
          </a:bodyPr>
          <a:lstStyle/>
          <a:p>
            <a:pPr algn="ctr">
              <a:lnSpc>
                <a:spcPct val="85000"/>
              </a:lnSpc>
            </a:pPr>
            <a:r>
              <a:rPr lang="en-US" sz="2800" dirty="0">
                <a:solidFill>
                  <a:srgbClr val="FFC000"/>
                </a:solidFill>
              </a:rPr>
              <a:t>Unit 1 - </a:t>
            </a:r>
            <a:r>
              <a:rPr lang="en-US" altLang="en-US" sz="2800" dirty="0">
                <a:solidFill>
                  <a:srgbClr val="FFC000"/>
                </a:solidFill>
              </a:rPr>
              <a:t>Leadership</a:t>
            </a:r>
          </a:p>
        </p:txBody>
      </p:sp>
      <p:sp>
        <p:nvSpPr>
          <p:cNvPr id="6" name="TextBox 5"/>
          <p:cNvSpPr txBox="1"/>
          <p:nvPr/>
        </p:nvSpPr>
        <p:spPr>
          <a:xfrm>
            <a:off x="0" y="4886980"/>
            <a:ext cx="9144000" cy="523220"/>
          </a:xfrm>
          <a:prstGeom prst="rect">
            <a:avLst/>
          </a:prstGeom>
          <a:noFill/>
        </p:spPr>
        <p:txBody>
          <a:bodyPr wrap="square" rtlCol="0">
            <a:spAutoFit/>
          </a:bodyPr>
          <a:lstStyle/>
          <a:p>
            <a:pPr algn="ctr"/>
            <a:r>
              <a:rPr lang="en-US" sz="2800" dirty="0">
                <a:solidFill>
                  <a:srgbClr val="FFCC00"/>
                </a:solidFill>
              </a:rPr>
              <a:t>Section 1 – The Challenge of Leadership</a:t>
            </a:r>
          </a:p>
        </p:txBody>
      </p:sp>
    </p:spTree>
    <p:extLst>
      <p:ext uri="{BB962C8B-B14F-4D97-AF65-F5344CB8AC3E}">
        <p14:creationId xmlns:p14="http://schemas.microsoft.com/office/powerpoint/2010/main" val="18341882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e397fc25-78d0-41f3-8ccf-8beecfd0ed85"/>
  <p:tag name="WASPOLLED" val="A7369442577A475EB59E6BA9DB538369"/>
  <p:tag name="TPVERSION" val="6"/>
  <p:tag name="TPFULLVERSION" val="7.5.8.4"/>
  <p:tag name="PPTVERSION" val="16"/>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ZEROBASED" val="False"/>
</p:tagLst>
</file>

<file path=ppt/tags/tag11.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12.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COLORTYPE" val="SCHEME"/>
  <p:tag name="LABELFORMAT" val="1"/>
  <p:tag name="NUMBERFORMAT" val="3"/>
</p:tagLst>
</file>

<file path=ppt/tags/tag1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709E34ADC53B40C683BE63DE54B532A8&lt;/guid&gt;&#10;        &lt;description /&gt;&#10;        &lt;date&gt;7/11/2015 7:40:3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91AD601D0FC49AA9716811B6D296E8E&lt;/guid&gt;&#10;            &lt;repollguid&gt;881F0E3AE5C34EBCB167741C64A20183&lt;/repollguid&gt;&#10;            &lt;sourceid&gt;73919341CEB948C496DB7551D2922A55&lt;/sourceid&gt;&#10;            &lt;questiontext&gt;Automatic response to order such as commands issued during close order drill or steering commands to a helmsman&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4B32FE1534B64329906A43AEC211D5C8&lt;/guid&gt;&#10;                    &lt;answertext&gt;Reasoned obedience&lt;/answertext&gt;&#10;                    &lt;valuetype&gt;-1&lt;/valuetype&gt;&#10;                &lt;/answer&gt;&#10;                &lt;answer&gt;&#10;                    &lt;guid&gt;63D6ECBCB14045919413C8FA51813908&lt;/guid&gt;&#10;                    &lt;answertext&gt;Blind obedience&lt;/answertext&gt;&#10;                    &lt;valuetype&gt;1&lt;/valuetype&gt;&#10;                &lt;/answer&gt;&#10;                &lt;answer&gt;&#10;                    &lt;guid&gt;ABD0F1CDED0B45FB85A34DC8467D4F14&lt;/guid&gt;&#10;                    &lt;answertext&gt;Responsible obedience&lt;/answertext&gt;&#10;                    &lt;valuetype&gt;-1&lt;/valuetype&gt;&#10;                &lt;/answer&gt;&#10;                &lt;answer&gt;&#10;                    &lt;guid&gt;144B63FFC2C34189A958044CBB520F46&lt;/guid&gt;&#10;                    &lt;answertext&gt;Commanded obedience&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RESULTS" val="Automatic response to order such as commands issued during close order drill or steering commands to a helmsman[;crlf;]4[;]4[;]4[;]False[;]3[;][;crlf;]2.5[;]2[;]0.866025403784439[;]0.75[;crlf;]0[;]-1[;]Reasoned obedience1[;]Reasoned obedience[;][;crlf;]3[;]1[;]Blind obedience2[;]Blind obedience[;][;crlf;]0[;]-1[;]Responsible obedience3[;]Responsible obedience[;][;crlf;]1[;]-1[;]Commanded obedience4[;]Commanded obedience[;]"/>
  <p:tag name="HASRESULTS" val="True"/>
</p:tagLst>
</file>

<file path=ppt/tags/tag14.xml><?xml version="1.0" encoding="utf-8"?>
<p:tagLst xmlns:a="http://schemas.openxmlformats.org/drawingml/2006/main" xmlns:r="http://schemas.openxmlformats.org/officeDocument/2006/relationships" xmlns:p="http://schemas.openxmlformats.org/presentationml/2006/main">
  <p:tag name="ZEROBASED" val="False"/>
</p:tagLst>
</file>

<file path=ppt/tags/tag15.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COLORTYPE" val="SCHEME"/>
  <p:tag name="LABELFORMAT" val="1"/>
  <p:tag name="NUMBERFORMAT" val="3"/>
</p:tagLst>
</file>

<file path=ppt/tags/tag1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510BC1DC2ECD451DA657BA74AD01AFBB&lt;/guid&gt;&#10;        &lt;description /&gt;&#10;        &lt;date&gt;7/11/2015 7:40:3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9E13BFA63784838ADCBFEF26A31149E&lt;/guid&gt;&#10;            &lt;repollguid&gt;8EDA222EE7864AD9B16974058FC05F5E&lt;/repollguid&gt;&#10;            &lt;sourceid&gt;D74BD9F7E2D4455CB17223340BC6708E&lt;/sourceid&gt;&#10;            &lt;questiontext&gt;A directive to action of some kind, generally given by a senior to a junior&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1BEEA1E9CC824029B8C0CB1B999DBB93&lt;/guid&gt;&#10;                    &lt;answertext&gt;Summons&lt;/answertext&gt;&#10;                    &lt;valuetype&gt;-1&lt;/valuetype&gt;&#10;                &lt;/answer&gt;&#10;                &lt;answer&gt;&#10;                    &lt;guid&gt;3B101D2BD12F49C8BD56BE98CEE467AD&lt;/guid&gt;&#10;                    &lt;answertext&gt;Order&lt;/answertext&gt;&#10;                    &lt;valuetype&gt;1&lt;/valuetype&gt;&#10;                &lt;/answer&gt;&#10;                &lt;answer&gt;&#10;                    &lt;guid&gt;6A137E94EE72436E88966F190A0F3DBD&lt;/guid&gt;&#10;                    &lt;answertext&gt;Mandate&lt;/answertext&gt;&#10;                    &lt;valuetype&gt;-1&lt;/valuetype&gt;&#10;                &lt;/answer&gt;&#10;                &lt;answer&gt;&#10;                    &lt;guid&gt;1337CAC1DDD1433596E40F812D45FEF3&lt;/guid&gt;&#10;                    &lt;answertext&gt;Memorandum&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RESULTS" val="A directive to action of some kind, generally given by a senior to a junior[;crlf;]4[;]4[;]4[;]False[;]3[;][;crlf;]2.25[;]2[;]0.433012701892219[;]0.1875[;crlf;]0[;]-1[;]Summons1[;]Summons[;][;crlf;]3[;]1[;]Order2[;]Order[;][;crlf;]1[;]-1[;]Mandate3[;]Mandate[;][;crlf;]0[;]-1[;]Memorandum4[;]Memorandum[;]"/>
  <p:tag name="HASRESULTS" val="True"/>
</p:tagLst>
</file>

<file path=ppt/tags/tag18.xml><?xml version="1.0" encoding="utf-8"?>
<p:tagLst xmlns:a="http://schemas.openxmlformats.org/drawingml/2006/main" xmlns:r="http://schemas.openxmlformats.org/officeDocument/2006/relationships" xmlns:p="http://schemas.openxmlformats.org/presentationml/2006/main">
  <p:tag name="ZEROBASED" val="False"/>
</p:tagLst>
</file>

<file path=ppt/tags/tag19.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C70CF86BCF4A4417A8B62AB5326EC20F&lt;/guid&gt;&#10;        &lt;description /&gt;&#10;        &lt;date&gt;6/28/2015 3:01:0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6FAA3FAAC264EC39F86CF777AC34ED2&lt;/guid&gt;&#10;            &lt;repollguid&gt;D9541605D0FF4A10B2EAF1FB911B3EA9&lt;/repollguid&gt;&#10;            &lt;sourceid&gt;679EEB26F83745A0A8DDF477CA8E16A8&lt;/sourceid&gt;&#10;            &lt;questiontext&gt;Team Assignment&lt;/questiontext&gt;&#10;            &lt;showresults&gt;True&lt;/showresults&gt;&#10;            &lt;responsegrid&gt;0&lt;/responsegrid&gt;&#10;            &lt;countdowntimer&gt;False&lt;/countdowntimer&gt;&#10;            &lt;countdowntime&gt;30&lt;/countdowntime&gt;&#10;            &lt;correctvalue&gt;10&lt;/correctvalue&gt;&#10;            &lt;incorrectvalue&gt;0&lt;/incorrectvalue&gt;&#10;            &lt;responselimit&gt;1&lt;/responselimit&gt;&#10;            &lt;bulletstyle&gt;2&lt;/bulletstyle&gt;&#10;            &lt;demographic&gt;True&lt;/demographic&gt;&#10;            &lt;team&gt;True&lt;/team&gt;&#10;            &lt;groupname&gt;Team&lt;/groupname&gt;&#10;            &lt;answers&gt;&#10;                &lt;answer&gt;&#10;                    &lt;guid&gt;035FDF97CC0841318F3C6547F1220659&lt;/guid&gt;&#10;                    &lt;answertext&gt;Alpha&lt;/answertext&gt;&#10;                    &lt;valuetype&gt;0&lt;/valuetype&gt;&#10;                &lt;/answer&gt;&#10;                &lt;answer&gt;&#10;                    &lt;guid&gt;611CCBD4C93D404FB77DA2DE95B3B09B&lt;/guid&gt;&#10;                    &lt;answertext&gt;Bravo&lt;/answertext&gt;&#10;                    &lt;valuetype&gt;0&lt;/valuetype&gt;&#10;                &lt;/answer&gt;&#10;                &lt;answer&gt;&#10;                    &lt;guid&gt;9F609A21D9F24B7A8F4E69B3AB4A28B1&lt;/guid&gt;&#10;                    &lt;answertext&gt;Charlie&lt;/answertext&gt;&#10;                    &lt;valuetype&gt;0&lt;/valuetype&gt;&#10;                &lt;/answer&gt;&#10;                &lt;answer&gt;&#10;                    &lt;guid&gt;430B31EE06094F458CCF1DAEED45201C&lt;/guid&gt;&#10;                    &lt;answertext&gt;Delta&lt;/answertext&gt;&#10;                    &lt;valuetype&gt;0&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20.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COLORTYPE" val="SCHEME"/>
  <p:tag name="LABELFORMAT" val="1"/>
  <p:tag name="NUMBERFORMAT" val="3"/>
</p:tagLst>
</file>

<file path=ppt/tags/tag2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B34786D6952841429F12B10B341F2AD2&lt;/guid&gt;&#10;        &lt;description /&gt;&#10;        &lt;date&gt;7/11/2015 7:40:3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78F7D4E238F414EA1188BC25DDE47E5&lt;/guid&gt;&#10;            &lt;repollguid&gt;CB766BE9A5CD4849A839D5363792466C&lt;/repollguid&gt;&#10;            &lt;sourceid&gt;FF4ED0B5181C4DE9855B6FE86A029FDC&lt;/sourceid&gt;&#10;            &lt;questiontext&gt;Calls for blind obedience and is a very specific order&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BF141D21F5914049BA18EA32CE12EFEF&lt;/guid&gt;&#10;                    &lt;answertext&gt;Summons&lt;/answertext&gt;&#10;                    &lt;valuetype&gt;-1&lt;/valuetype&gt;&#10;                &lt;/answer&gt;&#10;                &lt;answer&gt;&#10;                    &lt;guid&gt;19476EE28CAD4818A0B5ECA9FAC9FBB1&lt;/guid&gt;&#10;                    &lt;answertext&gt;Decree&lt;/answertext&gt;&#10;                    &lt;valuetype&gt;-1&lt;/valuetype&gt;&#10;                &lt;/answer&gt;&#10;                &lt;answer&gt;&#10;                    &lt;guid&gt;0A5B585F6BCA42E4B2D0613D0B5EBB01&lt;/guid&gt;&#10;                    &lt;answertext&gt;Command&lt;/answertext&gt;&#10;                    &lt;valuetype&gt;1&lt;/valuetype&gt;&#10;                &lt;/answer&gt;&#10;                &lt;answer&gt;&#10;                    &lt;guid&gt;CD09C80D26414398958E4436DC583943&lt;/guid&gt;&#10;                    &lt;answertext&gt;Memorandum&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RESULTS" val="Calls for blind obedience and is a very specific order[;crlf;]4[;]4[;]4[;]False[;]4[;][;crlf;]3[;]3[;]0[;]0[;crlf;]0[;]-1[;]Summons1[;]Summons[;][;crlf;]0[;]-1[;]Decree2[;]Decree[;][;crlf;]4[;]1[;]Command3[;]Command[;][;crlf;]0[;]-1[;]Memorandum4[;]Memorandum[;]"/>
  <p:tag name="HASRESULTS" val="True"/>
</p:tagLst>
</file>

<file path=ppt/tags/tag22.xml><?xml version="1.0" encoding="utf-8"?>
<p:tagLst xmlns:a="http://schemas.openxmlformats.org/drawingml/2006/main" xmlns:r="http://schemas.openxmlformats.org/officeDocument/2006/relationships" xmlns:p="http://schemas.openxmlformats.org/presentationml/2006/main">
  <p:tag name="ZEROBASED" val="False"/>
</p:tagLst>
</file>

<file path=ppt/tags/tag23.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4.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25.xml><?xml version="1.0" encoding="utf-8"?>
<p:tagLst xmlns:a="http://schemas.openxmlformats.org/drawingml/2006/main" xmlns:r="http://schemas.openxmlformats.org/officeDocument/2006/relationships" xmlns:p="http://schemas.openxmlformats.org/presentationml/2006/main">
  <p:tag name="TYPE" val="ShortAnswerSlide"/>
  <p:tag name="TPQUESTIONXML" val="﻿&lt;?xml version=&quot;1.0&quot; encoding=&quot;utf-8&quot;?&gt;&#10;&lt;questionlist&gt;&#10;    &lt;properties&gt;&#10;        &lt;guid&gt;44B509213C2C4B6098FE6967906844B1&lt;/guid&gt;&#10;        &lt;description /&gt;&#10;        &lt;date&gt;5/20/2015 12:44:1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shortanswer&gt;&#10;            &lt;guid&gt;A71604AE74BA4CB09B60E2F3D0677417&lt;/guid&gt;&#10;            &lt;repollguid&gt;72EB8ABF216548FEB8BE3B4AE4452A9C&lt;/repollguid&gt;&#10;            &lt;sourceid&gt;374F1F5BF5164A0B8B4ECC0AB243F8CD&lt;/sourceid&gt;&#10;            &lt;questiontext&gt;Why is it important to know the difference between an order and a command?&lt;/questiontext&gt;&#10;            &lt;showresults&gt;True&lt;/showresults&gt;&#10;            &lt;responsegrid&gt;0&lt;/responsegrid&gt;&#10;            &lt;countdowntimer&gt;False&lt;/countdowntimer&gt;&#10;            &lt;countdowntime&gt;30&lt;/countdowntime&gt;&#10;            &lt;correctvalue&gt;10&lt;/correctvalue&gt;&#10;            &lt;incorrectvalue&gt;0&lt;/incorrectvalue&gt;&#10;            &lt;keywordvaluetype&gt;0&lt;/keywordvaluetype&gt;&#10;            &lt;metadata&gt;&#10;                &lt;entry&gt;&#10;                    &lt;key&gt;AUTOFORMATCHART&lt;/key&gt;&#10;                    &lt;value&gt;False&lt;/value&gt;&#10;                &lt;/entry&gt;&#10;                &lt;entry&gt;&#10;                    &lt;key&gt;AUTOOPENPOLL&lt;/key&gt;&#10;                    &lt;value&gt;True&lt;/value&gt;&#10;                &lt;/entry&gt;&#10;                &lt;entry&gt;&#10;                    &lt;key&gt;LIVECHARTING&lt;/key&gt;&#10;                    &lt;value&gt;False&lt;/value&gt;&#10;                &lt;/entry&gt;&#10;            &lt;/metadata&gt;&#10;        &lt;/shortanswer&gt;&#10;    &lt;/questions&gt;&#10;&lt;/questionlist&gt;"/>
  <p:tag name="AUTOOPENPOLL" val="True"/>
  <p:tag name="AUTOFORMATCHART" val="False"/>
  <p:tag name="HASRESULTS" val="False"/>
</p:tagLst>
</file>

<file path=ppt/tags/tag26.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B7B510AEA85346EB96B6E95065CB4D72&lt;/guid&gt;&#10;        &lt;description /&gt;&#10;        &lt;date&gt;7/11/2015 7:41:03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E740872691D4563A25F6B7CDDE3036C&lt;/guid&gt;&#10;            &lt;repollguid&gt;3B86F4FAA14A4139AB76949D18DCA448&lt;/repollguid&gt;&#10;            &lt;sourceid&gt;2F6F5401136245D8A9AAE0B7FAD70530&lt;/sourceid&gt;&#10;            &lt;questiontext&gt;How often do you find yourself leading others?&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answers&gt;&#10;                &lt;answer&gt;&#10;                    &lt;guid&gt;BAF03FA186374A8F81BF2B822532C328&lt;/guid&gt;&#10;                    &lt;answertext&gt;Constantly - I always end up in leadership roles, be it social, academic, or professional.&lt;/answertext&gt;&#10;                    &lt;valuetype&gt;0&lt;/valuetype&gt;&#10;                &lt;/answer&gt;&#10;                &lt;answer&gt;&#10;                    &lt;guid&gt;4370127B993542E69A39618A8A71D563&lt;/guid&gt;&#10;                    &lt;answertext&gt;Most of the time - Typically, I am leading others.&lt;/answertext&gt;&#10;                    &lt;valuetype&gt;0&lt;/valuetype&gt;&#10;                &lt;/answer&gt;&#10;                &lt;answer&gt;&#10;                    &lt;guid&gt;3864A5F74A324EE7A693C883C3220E9D&lt;/guid&gt;&#10;                    &lt;answertext&gt;Sometimes - I haven’t had many opportunities.&lt;/answertext&gt;&#10;                    &lt;valuetype&gt;0&lt;/valuetype&gt;&#10;                &lt;/answer&gt;&#10;                &lt;answer&gt;&#10;                    &lt;guid&gt;C7050535692747AB9379B74D272BEC34&lt;/guid&gt;&#10;                    &lt;answertext&gt;Rarely - I am more of a follower. Say jump and I’ll ask, How high?&lt;/answertext&gt;&#10;                    &lt;valuetype&gt;0&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RESULTS" val="How often do you find yourself leading others?[;crlf;]8[;]10[;]8[;]False[;]0[;][;crlf;]2.375[;]2.5[;]0.695970545353753[;]0.484375[;crlf;]1[;]0[;]Constantly - I always end up in leadership roles, be it social, academic, or professional.1[;]Constantly - I always end up in leadership roles, be it social, academic, or professional.[;][;crlf;]3[;]0[;]Most of the time - Typically, I am leading others.2[;]Most of the time - Typically, I am leading others.[;][;crlf;]4[;]0[;]Sometimes - I haven’t had many opportunities.3[;]Sometimes - I haven’t had many opportunities.[;][;crlf;]0[;]0[;]Rarely - I am more of a follower. Say jump and I’ll ask, How high?4[;]Rarely - I am more of a follower. Say jump and I’ll ask, How high?[;]"/>
  <p:tag name="HASRESULTS" val="True"/>
</p:tagLst>
</file>

<file path=ppt/tags/tag27.xml><?xml version="1.0" encoding="utf-8"?>
<p:tagLst xmlns:a="http://schemas.openxmlformats.org/drawingml/2006/main" xmlns:r="http://schemas.openxmlformats.org/officeDocument/2006/relationships" xmlns:p="http://schemas.openxmlformats.org/presentationml/2006/main">
  <p:tag name="ZEROBASED" val="False"/>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COLORTYPE" val="SCHEME"/>
  <p:tag name="DEFINEDCOLORS" val="3,6,10,45,32,50,13,4,9,55,1"/>
</p:tagLst>
</file>

<file path=ppt/tags/tag29.xml><?xml version="1.0" encoding="utf-8"?>
<p:tagLst xmlns:a="http://schemas.openxmlformats.org/drawingml/2006/main" xmlns:r="http://schemas.openxmlformats.org/officeDocument/2006/relationships" xmlns:p="http://schemas.openxmlformats.org/presentationml/2006/main">
  <p:tag name="TYPE" val="TrueFalse"/>
  <p:tag name="TPQUESTIONXML" val="﻿&lt;?xml version=&quot;1.0&quot; encoding=&quot;utf-8&quot;?&gt;&#10;&lt;questionlist&gt;&#10;    &lt;properties&gt;&#10;        &lt;guid&gt;7B54E4ACB88743768CA73D9455806145&lt;/guid&gt;&#10;        &lt;description /&gt;&#10;        &lt;date&gt;6/2/2015 4:33:15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140150F86A04AADA5322031651C2535&lt;/guid&gt;&#10;            &lt;repollguid&gt;A7B37FC1B826477DB97317A000F440D3&lt;/repollguid&gt;&#10;            &lt;sourceid&gt;B4EBF4EE1CFD4752A44D1173EBC2E579&lt;/sourceid&gt;&#10;            &lt;questiontext&gt;Poor leadership can cause mission failure.&lt;/questiontext&gt;&#10;            &lt;showresults&gt;True&lt;/showresults&gt;&#10;            &lt;responsegrid&gt;0&lt;/responsegrid&gt;&#10;            &lt;countdowntimer&gt;False&lt;/countdowntimer&gt;&#10;            &lt;countdowntime&gt;30&lt;/countdowntime&gt;&#10;            &lt;correctvalue&gt;10&lt;/correctvalue&gt;&#10;            &lt;incorrectvalue&gt;0&lt;/incorrectvalue&gt;&#10;            &lt;responselimit&gt;1&lt;/responselimit&gt;&#10;            &lt;bulletstyle&gt;2&lt;/bulletstyle&gt;&#10;            &lt;correctanswerindicator&gt;True&lt;/correctanswerindicator&gt;&#10;            &lt;truefalse&gt;True&lt;/truefalse&gt;&#10;            &lt;answers&gt;&#10;                &lt;answer&gt;&#10;                    &lt;guid&gt;5218FD1C4AB84454A1B5112DD15CED11&lt;/guid&gt;&#10;                    &lt;answertext&gt;True&lt;/answertext&gt;&#10;                    &lt;valuetype&gt;1&lt;/valuetype&gt;&#10;                &lt;/answer&gt;&#10;                &lt;answer&gt;&#10;                    &lt;guid&gt;CEFA954A5FF24AB1BBE44CC214525129&lt;/guid&gt;&#10;                    &lt;answertext&gt;False&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RESULTS" val="Poor leadership can cause mission failure.[;crlf;]8[;]10[;]8[;]False[;]7[;][;crlf;]1.125[;]1[;]0.330718913883074[;]0.109375[;crlf;]7[;]1[;]True1[;]True[;][;crlf;]1[;]-1[;]False2[;]False[;]"/>
  <p:tag name="HASRESULTS" val="True"/>
</p:tagLst>
</file>

<file path=ppt/tags/tag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LABELFORMAT" val="1"/>
  <p:tag name="NUMBERFORMAT" val="3"/>
</p:tagLst>
</file>

<file path=ppt/tags/tag30.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LABELFORMAT" val="1"/>
  <p:tag name="NUMBERFORMAT" val="3"/>
</p:tagLst>
</file>

<file path=ppt/tags/tag31.xml><?xml version="1.0" encoding="utf-8"?>
<p:tagLst xmlns:a="http://schemas.openxmlformats.org/drawingml/2006/main" xmlns:r="http://schemas.openxmlformats.org/officeDocument/2006/relationships" xmlns:p="http://schemas.openxmlformats.org/presentationml/2006/main">
  <p:tag name="ZEROBASED" val="False"/>
</p:tagLst>
</file>

<file path=ppt/tags/tag32.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3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0389F1DA295840839F749F52DA64056B&lt;/guid&gt;&#10;        &lt;description /&gt;&#10;        &lt;date&gt;7/11/2015 7:41:0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7D8C7CDDC494AC1ACA0A6F227494A96&lt;/guid&gt;&#10;            &lt;repollguid&gt;A55C1B21198B46C68F6DED59763FB8EC&lt;/repollguid&gt;&#10;            &lt;sourceid&gt;09BC630FB83C4BB4A7D857CFF81BEE40&lt;/sourceid&gt;&#10;            &lt;questiontext&gt;Leaders must learn to ______ and ______ the people with whom they work.&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D348051F63CA4AEEA166AF4897C5BCAD&lt;/guid&gt;&#10;                    &lt;answertext&gt;use; abuse&lt;/answertext&gt;&#10;                    &lt;valuetype&gt;-1&lt;/valuetype&gt;&#10;                &lt;/answer&gt;&#10;                &lt;answer&gt;&#10;                    &lt;guid&gt;C2FE775E7C2142C98E5D99EE465708D8&lt;/guid&gt;&#10;                    &lt;answertext&gt;understand; value&lt;/answertext&gt;&#10;                    &lt;valuetype&gt;1&lt;/valuetype&gt;&#10;                &lt;/answer&gt;&#10;                &lt;answer&gt;&#10;                    &lt;guid&gt;DAD032F2247D431B99B21EFD0CDB04C4&lt;/guid&gt;&#10;                    &lt;answertext&gt;discipline; belittle&lt;/answertext&gt;&#10;                    &lt;valuetype&gt;-1&lt;/valuetype&gt;&#10;                &lt;/answer&gt;&#10;                &lt;answer&gt;&#10;                    &lt;guid&gt;40029230615B41409E499A65B1FF04DE&lt;/guid&gt;&#10;                    &lt;answertext&gt;empathize; pity&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RESULTS" val="Leaders must learn to ______ and ______ the people with whom they work.[;crlf;]7[;]9[;]7[;]False[;]7[;][;crlf;]2[;]2[;]0[;]0[;crlf;]0[;]-1[;]use; abuse1[;]use; abuse[;][;crlf;]7[;]1[;]understand; value2[;]understand; value[;][;crlf;]0[;]-1[;]discipline; belittle3[;]discipline; belittle[;][;crlf;]0[;]-1[;]empathize; pity4[;]empathize; pity[;]"/>
  <p:tag name="HASRESULTS" val="True"/>
</p:tagLst>
</file>

<file path=ppt/tags/tag34.xml><?xml version="1.0" encoding="utf-8"?>
<p:tagLst xmlns:a="http://schemas.openxmlformats.org/drawingml/2006/main" xmlns:r="http://schemas.openxmlformats.org/officeDocument/2006/relationships" xmlns:p="http://schemas.openxmlformats.org/presentationml/2006/main">
  <p:tag name="ZEROBASED" val="False"/>
</p:tagLst>
</file>

<file path=ppt/tags/tag35.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36.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3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5F2E6DDA68C0472A98CB6D17F3B52520&lt;/guid&gt;&#10;        &lt;description /&gt;&#10;        &lt;date&gt;7/11/2015 7:41:0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B193CAE738C4B2FBA9F1107BFD31063&lt;/guid&gt;&#10;            &lt;repollguid&gt;711DCCCFA5D844B4872221971D7C874E&lt;/repollguid&gt;&#10;            &lt;sourceid&gt;F686D90D996148DEA01EBC815121E0B2&lt;/sourceid&gt;&#10;            &lt;questiontext&gt;Which of the following statements are true?(Input all that apply, then push the ENTER button.)&lt;/questiontext&gt;&#10;            &lt;showresults&gt;True&lt;/showresults&gt;&#10;            &lt;responsegrid&gt;0&lt;/responsegrid&gt;&#10;            &lt;countdowntimer&gt;False&lt;/countdowntimer&gt;&#10;            &lt;standards&gt;&#10;                &lt;standard&gt;&#10;                    &lt;source&gt;Custom&lt;/source&gt;&#10;                    &lt;guid /&gt;&#10;                    &lt;text&gt;2&lt;/text&gt;&#10;                &lt;/standard&gt;&#10;                &lt;standard&gt;&#10;                    &lt;source&gt;Custom&lt;/source&gt;&#10;                    &lt;guid /&gt;&#10;                    &lt;text&gt;Lesson Question&lt;/text&gt;&#10;                &lt;/standard&gt;&#10;            &lt;/standards&gt;&#10;            &lt;correctvalue&gt;10&lt;/correctvalue&gt;&#10;            &lt;incorrectvalue&gt;0&lt;/incorrectvalue&gt;&#10;            &lt;responselimit&gt;5&lt;/responselimit&gt;&#10;            &lt;allornothingscoring&gt;True&lt;/allornothingscoring&gt;&#10;            &lt;bulletstyle&gt;2&lt;/bulletstyle&gt;&#10;            &lt;correctanswerindicator&gt;True&lt;/correctanswerindicator&gt;&#10;            &lt;answers&gt;&#10;                &lt;answer&gt;&#10;                    &lt;guid&gt;86EEEBF0D28F48F4A479E7164ECE16F8&lt;/guid&gt;&#10;                    &lt;answertext&gt;Leadership should be based on firmly held moral values.&lt;/answertext&gt;&#10;                    &lt;valuetype&gt;1&lt;/valuetype&gt;&#10;                &lt;/answer&gt;&#10;                &lt;answer&gt;&#10;                    &lt;guid&gt;74829DAA7D33484D9DA0F64FD2551550&lt;/guid&gt;&#10;                    &lt;answertext&gt;Good leaders need to only understand how to act toward their juniors.&lt;/answertext&gt;&#10;                    &lt;valuetype&gt;-1&lt;/valuetype&gt;&#10;                &lt;/answer&gt;&#10;                &lt;answer&gt;&#10;                    &lt;guid&gt;53530843154C4978A22771801A2B6E51&lt;/guid&gt;&#10;                    &lt;answertext&gt;Good leaders must know principles that make for good followers.&lt;/answertext&gt;&#10;                    &lt;valuetype&gt;1&lt;/valuetype&gt;&#10;                &lt;/answer&gt;&#10;                &lt;answer&gt;&#10;                    &lt;guid&gt;AFA8E58F62DC4A16B1FA5749337B4556&lt;/guid&gt;&#10;                    &lt;answertext&gt;Leadership skills are most important in military life.&lt;/answertext&gt;&#10;                    &lt;valuetype&gt;-1&lt;/valuetype&gt;&#10;                &lt;/answer&gt;&#10;                &lt;answer&gt;&#10;                    &lt;guid&gt;786DBB544FF54116B406F62867743407&lt;/guid&gt;&#10;                    &lt;answertext&gt;Leaders are responsible for evaluating the performance of subordinates.&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38.xml><?xml version="1.0" encoding="utf-8"?>
<p:tagLst xmlns:a="http://schemas.openxmlformats.org/drawingml/2006/main" xmlns:r="http://schemas.openxmlformats.org/officeDocument/2006/relationships" xmlns:p="http://schemas.openxmlformats.org/presentationml/2006/main">
  <p:tag name="ZEROBASED" val="False"/>
</p:tagLst>
</file>

<file path=ppt/tags/tag39.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40.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1.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2.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DEFINEDCOLORS" val="3,6,10,45,32,50,13,4,9,55,1"/>
  <p:tag name="COLORTYPE" val="SCHEME"/>
</p:tagLst>
</file>

<file path=ppt/tags/tag43.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False"/>
  <p:tag name="HASRESULTS" val="False"/>
  <p:tag name="LIVECHARTING" val="False"/>
  <p:tag name="TPQUESTIONXML" val="﻿&lt;?xml version=&quot;1.0&quot; encoding=&quot;utf-8&quot;?&gt;&#10;&lt;questionlist&gt;&#10;    &lt;properties&gt;&#10;        &lt;guid&gt;A91E18D2864B4A83A63F2BB299D4F145&lt;/guid&gt;&#10;        &lt;description /&gt;&#10;        &lt;date&gt;7/11/2015 7:41:07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62ADBCBE3894682BDD6B68B4E2B2AC8&lt;/guid&gt;&#10;            &lt;repollguid&gt;857F7F30E34E410A9F35ED1CC2378635&lt;/repollguid&gt;&#10;            &lt;sourceid&gt;58D0123C9938477EAFC976A987C1511E&lt;/sourceid&gt;&#10;            &lt;questiontext&gt;What are the two forms of obedience in the military?(Input the TWO best answers, then push the ENTER button.)&lt;/questiontext&gt;&#10;            &lt;showresults&gt;True&lt;/showresults&gt;&#10;            &lt;responsegrid&gt;0&lt;/responsegrid&gt;&#10;            &lt;countdowntimer&gt;False&lt;/countdowntimer&gt;&#10;            &lt;standards&gt;&#10;                &lt;standard&gt;&#10;                    &lt;source&gt;Custom&lt;/source&gt;&#10;                    &lt;guid /&gt;&#10;                    &lt;text&gt;2&lt;/text&gt;&#10;                &lt;/standard&gt;&#10;                &lt;standard&gt;&#10;                    &lt;source&gt;Custom&lt;/source&gt;&#10;                    &lt;guid /&gt;&#10;                    &lt;text&gt;Lesson Question&lt;/text&gt;&#10;                &lt;/standard&gt;&#10;            &lt;/standards&gt;&#10;            &lt;correctvalue&gt;10&lt;/correctvalue&gt;&#10;            &lt;incorrectvalue&gt;0&lt;/incorrectvalue&gt;&#10;            &lt;responselimit&gt;2&lt;/responselimit&gt;&#10;            &lt;allornothingscoring&gt;True&lt;/allornothingscoring&gt;&#10;            &lt;bulletstyle&gt;2&lt;/bulletstyle&gt;&#10;            &lt;correctanswerindicator&gt;True&lt;/correctanswerindicator&gt;&#10;            &lt;answers&gt;&#10;                &lt;answer&gt;&#10;                    &lt;guid&gt;B50085DDD5404B72947C6AF64B821242&lt;/guid&gt;&#10;                    &lt;answertext&gt;Learned&lt;/answertext&gt;&#10;                    &lt;valuetype&gt;-1&lt;/valuetype&gt;&#10;                &lt;/answer&gt;&#10;                &lt;answer&gt;&#10;                    &lt;guid&gt;1B93A5E6D80A47028B030945EA841768&lt;/guid&gt;&#10;                    &lt;answertext&gt;Civil&lt;/answertext&gt;&#10;                    &lt;valuetype&gt;-1&lt;/valuetype&gt;&#10;                &lt;/answer&gt;&#10;                &lt;answer&gt;&#10;                    &lt;guid&gt;DB58E8E3C66C49D18989CEA86248818B&lt;/guid&gt;&#10;                    &lt;answertext&gt;Blind&lt;/answertext&gt;&#10;                    &lt;valuetype&gt;1&lt;/valuetype&gt;&#10;                &lt;/answer&gt;&#10;                &lt;answer&gt;&#10;                    &lt;guid&gt;58645FFA035549DA8405E445D8069A09&lt;/guid&gt;&#10;                    &lt;answertext&gt;Reasoned&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Lst>
</file>

<file path=ppt/tags/tag44.xml><?xml version="1.0" encoding="utf-8"?>
<p:tagLst xmlns:a="http://schemas.openxmlformats.org/drawingml/2006/main" xmlns:r="http://schemas.openxmlformats.org/officeDocument/2006/relationships" xmlns:p="http://schemas.openxmlformats.org/presentationml/2006/main">
  <p:tag name="ZEROBASED" val="False"/>
</p:tagLst>
</file>

<file path=ppt/tags/tag45.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6.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7.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COLORTYPE" val="SCHEME"/>
  <p:tag name="LABELFORMAT" val="1"/>
  <p:tag name="NUMBERFORMAT" val="3"/>
</p:tagLst>
</file>

<file path=ppt/tags/tag4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F6CC829D8CCD4BEAB2DA0A8380D83BE0&lt;/guid&gt;&#10;        &lt;description /&gt;&#10;        &lt;date&gt;7/11/2015 7:41:0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3A291790BBF41FDB89E8A0047D44CD8&lt;/guid&gt;&#10;            &lt;repollguid&gt;C85524C274E94774912685C96637733F&lt;/repollguid&gt;&#10;            &lt;sourceid&gt;F99A0BFC648B4AA281931062DA5D6E03&lt;/sourceid&gt;&#10;            &lt;questiontext&gt;The leader of a ship orders the sailors to cease fire. What type of obedience does this leadership warrant?&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ED7E6BED65E143BA9A6731F5A93CE71B&lt;/guid&gt;&#10;                    &lt;answertext&gt;Learned&lt;/answertext&gt;&#10;                    &lt;valuetype&gt;-1&lt;/valuetype&gt;&#10;                &lt;/answer&gt;&#10;                &lt;answer&gt;&#10;                    &lt;guid&gt;679CF5C57EE94E10A611C76A74E85176&lt;/guid&gt;&#10;                    &lt;answertext&gt;Civil&lt;/answertext&gt;&#10;                    &lt;valuetype&gt;-1&lt;/valuetype&gt;&#10;                &lt;/answer&gt;&#10;                &lt;answer&gt;&#10;                    &lt;guid&gt;791FD4E9C7FD42CF957919205A722B60&lt;/guid&gt;&#10;                    &lt;answertext&gt;Blind&lt;/answertext&gt;&#10;                    &lt;valuetype&gt;1&lt;/valuetype&gt;&#10;                &lt;/answer&gt;&#10;                &lt;answer&gt;&#10;                    &lt;guid&gt;5B9EA7E7103E451AAFC6E81377477E35&lt;/guid&gt;&#10;                    &lt;answertext&gt;Reasoned&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RESULTS" val="The leader of a ship orders the sailors to cease fire. What type of obedience does this leadership warrant?[;crlf;]9[;]13[;]9[;]False[;]6[;][;crlf;]3.33333333333333[;]3[;]0.471404520791032[;]0.222222222222222[;crlf;]0[;]-1[;]Learned1[;]Learned[;][;crlf;]0[;]-1[;]Civil2[;]Civil[;][;crlf;]6[;]1[;]Blind3[;]Blind[;][;crlf;]3[;]-1[;]Reasoned4[;]Reasoned[;]"/>
  <p:tag name="HASRESULTS" val="True"/>
</p:tagLst>
</file>

<file path=ppt/tags/tag49.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7CA71A4AFDDA4D59AD50E7F7458C4E4C&lt;/guid&gt;&#10;        &lt;description /&gt;&#10;        &lt;date&gt;7/11/2015 7:40:34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A20628ECDB84355B2494021FF76E56F&lt;/guid&gt;&#10;            &lt;repollguid&gt;96BFE1C5CDF340EEB525E46F320EED55&lt;/repollguid&gt;&#10;            &lt;sourceid&gt;107DECD5266A4FC7B6844ECE34E14F65&lt;/sourceid&gt;&#10;            &lt;questiontext&gt;The status of deserving praise, blame, reward, or punishment for an act or omission, in accordance with one's ethical obligations&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38C26DC3A1CF451D84AC51048CFD1851&lt;/guid&gt;&#10;                    &lt;answertext&gt;Principled responsibility&lt;/answertext&gt;&#10;                    &lt;valuetype&gt;-1&lt;/valuetype&gt;&#10;                &lt;/answer&gt;&#10;                &lt;answer&gt;&#10;                    &lt;guid&gt;C3C80C06DCC7469684615826D9EF385A&lt;/guid&gt;&#10;                    &lt;answertext&gt;Moral obedience&lt;/answertext&gt;&#10;                    &lt;valuetype&gt;-1&lt;/valuetype&gt;&#10;                &lt;/answer&gt;&#10;                &lt;answer&gt;&#10;                    &lt;guid&gt;8D2C8C68BF774BE0B90E1715CAC50A9A&lt;/guid&gt;&#10;                    &lt;answertext&gt;Moral responsibility&lt;/answertext&gt;&#10;                    &lt;valuetype&gt;1&lt;/valuetype&gt;&#10;                &lt;/answer&gt;&#10;                &lt;answer&gt;&#10;                    &lt;guid&gt;6B62811889E942D392AD5E08FA05E7BE&lt;/guid&gt;&#10;                    &lt;answertext&gt;Blind obedience&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RESULTS" val="The status of deserving praise, blame, reward, or punishment for an act or omission, in accordance with one's ethical obligations[;crlf;]4[;]4[;]4[;]False[;]2[;][;crlf;]3[;]3[;]0.707106781186548[;]0.5[;crlf;]0[;]-1[;]Principled responsibility1[;]Principled responsibility[;][;crlf;]1[;]-1[;]Moral obedience2[;]Moral obedience[;][;crlf;]2[;]1[;]Moral responsibility3[;]Moral responsibility[;][;crlf;]1[;]-1[;]Blind obedience4[;]Blind obedience[;]"/>
  <p:tag name="HASRESULTS" val="True"/>
</p:tagLst>
</file>

<file path=ppt/tags/tag50.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51.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LABELFORMAT" val="1"/>
  <p:tag name="NUMBERFORMAT" val="3"/>
  <p:tag name="COLORTYPE" val="SCHEME"/>
</p:tagLst>
</file>

<file path=ppt/tags/tag52.xml><?xml version="1.0" encoding="utf-8"?>
<p:tagLst xmlns:a="http://schemas.openxmlformats.org/drawingml/2006/main" xmlns:r="http://schemas.openxmlformats.org/officeDocument/2006/relationships" xmlns:p="http://schemas.openxmlformats.org/presentationml/2006/main">
  <p:tag name="TYPE" val="ShortAnswerSlide"/>
  <p:tag name="TPQUESTIONXML" val="﻿&lt;?xml version=&quot;1.0&quot; encoding=&quot;utf-8&quot;?&gt;&#10;&lt;questionlist&gt;&#10;    &lt;properties&gt;&#10;        &lt;guid&gt;44B509213C2C4B6098FE6967906844B1&lt;/guid&gt;&#10;        &lt;description /&gt;&#10;        &lt;date&gt;5/20/2015 12:44:1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shortanswer&gt;&#10;            &lt;guid&gt;9B886E32B4544C87B211605963F744D7&lt;/guid&gt;&#10;            &lt;repollguid&gt;72EB8ABF216548FEB8BE3B4AE4452A9C&lt;/repollguid&gt;&#10;            &lt;sourceid&gt;374F1F5BF5164A0B8B4ECC0AB243F8CD&lt;/sourceid&gt;&#10;            &lt;questiontext&gt;Based on your own personality, how might you go about getting the cooperation of a disinterested or uncommitted subordinate?&lt;/questiontext&gt;&#10;            &lt;showresults&gt;True&lt;/showresults&gt;&#10;            &lt;responsegrid&gt;0&lt;/responsegrid&gt;&#10;            &lt;countdowntimer&gt;False&lt;/countdowntimer&gt;&#10;            &lt;countdowntime&gt;30&lt;/countdowntime&gt;&#10;            &lt;correctvalue&gt;10&lt;/correctvalue&gt;&#10;            &lt;incorrectvalue&gt;0&lt;/incorrectvalue&gt;&#10;            &lt;keywordvaluetype&gt;0&lt;/keywordvaluetype&gt;&#10;            &lt;metadata&gt;&#10;                &lt;entry&gt;&#10;                    &lt;key&gt;AUTOFORMATCHART&lt;/key&gt;&#10;                    &lt;value&gt;False&lt;/value&gt;&#10;                &lt;/entry&gt;&#10;                &lt;entry&gt;&#10;                    &lt;key&gt;AUTOOPENPOLL&lt;/key&gt;&#10;                    &lt;value&gt;True&lt;/value&gt;&#10;                &lt;/entry&gt;&#10;                &lt;entry&gt;&#10;                    &lt;key&gt;LIVECHARTING&lt;/key&gt;&#10;                    &lt;value&gt;False&lt;/value&gt;&#10;                &lt;/entry&gt;&#10;            &lt;/metadata&gt;&#10;        &lt;/shortanswer&gt;&#10;    &lt;/questions&gt;&#10;&lt;/questionlist&gt;"/>
  <p:tag name="AUTOOPENPOLL" val="True"/>
  <p:tag name="AUTOFORMATCHART" val="False"/>
  <p:tag name="HASRESULTS" val="False"/>
</p:tagLst>
</file>

<file path=ppt/tags/tag5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4351749B347B435EB2AE1F78967449AF&lt;/guid&gt;&#10;        &lt;description /&gt;&#10;        &lt;date&gt;7/11/2015 7:41:0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18EF8106E4E649A7A322A2E34D88743B&lt;/guid&gt;&#10;            &lt;repollguid&gt;750885F5D1E342BB90C286AE74BFE823&lt;/repollguid&gt;&#10;            &lt;sourceid&gt;C2B1E06FC07E4A119066450BF0E8A493&lt;/sourceid&gt;&#10;            &lt;questiontext&gt;What is the challenge and goal of every leadership position?&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802C7E5601CF4EA3AB247D444A710F6F&lt;/guid&gt;&#10;                    &lt;answertext&gt;To advance in rank&lt;/answertext&gt;&#10;                    &lt;valuetype&gt;-1&lt;/valuetype&gt;&#10;                &lt;/answer&gt;&#10;                &lt;answer&gt;&#10;                    &lt;guid&gt;10BE0ADD83CD417A890EF6B3D38A8AA4&lt;/guid&gt;&#10;                    &lt;answertext&gt;To gain the most power&lt;/answertext&gt;&#10;                    &lt;valuetype&gt;-1&lt;/valuetype&gt;&#10;                &lt;/answer&gt;&#10;                &lt;answer&gt;&#10;                    &lt;guid&gt;C5F0491373FC4A699853BB81647B2791&lt;/guid&gt;&#10;                    &lt;answertext&gt;To delegate all responsibilities&lt;/answertext&gt;&#10;                    &lt;valuetype&gt;-1&lt;/valuetype&gt;&#10;                &lt;/answer&gt;&#10;                &lt;answer&gt;&#10;                    &lt;guid&gt;E6B4AA83026F492E9F06EC65710BE080&lt;/guid&gt;&#10;                    &lt;answertext&gt;To get people to do the job&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HASRESULTS" val="False"/>
</p:tagLst>
</file>

<file path=ppt/tags/tag54.xml><?xml version="1.0" encoding="utf-8"?>
<p:tagLst xmlns:a="http://schemas.openxmlformats.org/drawingml/2006/main" xmlns:r="http://schemas.openxmlformats.org/officeDocument/2006/relationships" xmlns:p="http://schemas.openxmlformats.org/presentationml/2006/main">
  <p:tag name="ZEROBASED" val="False"/>
</p:tagLst>
</file>

<file path=ppt/tags/tag55.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56.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COLORTYPE" val="SCHEME"/>
  <p:tag name="LABELFORMAT" val="1"/>
  <p:tag name="NUMBERFORMAT" val="3"/>
</p:tagLst>
</file>

<file path=ppt/tags/tag5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DB8D7DDAEF0542DC9A7DCBA71C86732F&lt;/guid&gt;&#10;        &lt;description /&gt;&#10;        &lt;date&gt;7/11/2015 7:41:0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EC9D12AFB4249B1B7ACC290218C3B39&lt;/guid&gt;&#10;            &lt;repollguid&gt;6249D1F7C216443FB227740C94D1AF2F&lt;/repollguid&gt;&#10;            &lt;sourceid&gt;EE27BAD7BA6A4ECCA2986609FFB8F402&lt;/sourceid&gt;&#10;            &lt;questiontext&gt;Choose the answer that best matches each item as either civilian or military leadership.&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Lesson Question&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99A8EBA0D1124CCE9B842ECAFFB76BC0&lt;/guid&gt;&#10;                    &lt;answertext&gt;1) WYZ; 2) VX&lt;/answertext&gt;&#10;                    &lt;valuetype&gt;1&lt;/valuetype&gt;&#10;                &lt;/answer&gt;&#10;                &lt;answer&gt;&#10;                    &lt;guid&gt;8540960BAC144C62A35AAF8158D535C4&lt;/guid&gt;&#10;                    &lt;answertext&gt;1) WXZ; 2) VY&lt;/answertext&gt;&#10;                    &lt;valuetype&gt;-1&lt;/valuetype&gt;&#10;                &lt;/answer&gt;&#10;                &lt;answer&gt;&#10;                    &lt;guid&gt;8E39CF0CA5094C7692765AEDCEA57D19&lt;/guid&gt;&#10;                    &lt;answertext&gt;1) VX; 2) WYZ&lt;/answertext&gt;&#10;                    &lt;valuetype&gt;-1&lt;/valuetype&gt;&#10;                &lt;/answer&gt;&#10;                &lt;answer&gt;&#10;                    &lt;guid&gt;42298D9D930A424093843F7F4B75CE45&lt;/guid&gt;&#10;                    &lt;answertext&gt;1) WY; 2) VXZ&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RESULTS" val="Choose the answer that best matches each item as either civilian or military leadership.[;crlf;]1[;]13[;]1[;]False[;]0[;][;crlf;]2[;]2[;]0[;]0[;crlf;]0[;]1[;]1) WYZ; 2) VX1[;]1) WYZ; 2) VX[;][;crlf;]1[;]-1[;]1) WXZ; 2) VY2[;]1) WXZ; 2) VY[;][;crlf;]0[;]-1[;]1) VX; 2) WYZ3[;]1) VX; 2) WYZ[;][;crlf;]0[;]-1[;]1) WY; 2) VXZ4[;]1) WY; 2) VXZ[;]"/>
  <p:tag name="HASRESULTS" val="True"/>
</p:tagLst>
</file>

<file path=ppt/tags/tag58.xml><?xml version="1.0" encoding="utf-8"?>
<p:tagLst xmlns:a="http://schemas.openxmlformats.org/drawingml/2006/main" xmlns:r="http://schemas.openxmlformats.org/officeDocument/2006/relationships" xmlns:p="http://schemas.openxmlformats.org/presentationml/2006/main">
  <p:tag name="ZEROBASED" val="False"/>
</p:tagLst>
</file>

<file path=ppt/tags/tag59.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6.xml><?xml version="1.0" encoding="utf-8"?>
<p:tagLst xmlns:a="http://schemas.openxmlformats.org/drawingml/2006/main" xmlns:r="http://schemas.openxmlformats.org/officeDocument/2006/relationships" xmlns:p="http://schemas.openxmlformats.org/presentationml/2006/main">
  <p:tag name="ZEROBASED" val="False"/>
</p:tagLst>
</file>

<file path=ppt/tags/tag60.xml><?xml version="1.0" encoding="utf-8"?>
<p:tagLst xmlns:a="http://schemas.openxmlformats.org/drawingml/2006/main" xmlns:r="http://schemas.openxmlformats.org/officeDocument/2006/relationships" xmlns:p="http://schemas.openxmlformats.org/presentationml/2006/main">
  <p:tag name="ZEROBASED" val="False"/>
  <p:tag name="TYPE" val="9"/>
  <p:tag name="NUMBERFORMAT" val="3"/>
  <p:tag name="LABELFORMAT" val="1"/>
  <p:tag name="DEFINEDCOLORS" val="3,6,10,45,32,50,13,4,9,55,1"/>
  <p:tag name="COLORTYPE" val="SCHEME"/>
</p:tagLst>
</file>

<file path=ppt/tags/tag61.xml><?xml version="1.0" encoding="utf-8"?>
<p:tagLst xmlns:a="http://schemas.openxmlformats.org/drawingml/2006/main" xmlns:r="http://schemas.openxmlformats.org/officeDocument/2006/relationships" xmlns:p="http://schemas.openxmlformats.org/presentationml/2006/main">
  <p:tag name="SCORECALCULATION" val="1"/>
  <p:tag name="NUMBERTODISPLAY" val="10"/>
  <p:tag name="PARTICIPANTDISPLAY" val="1"/>
  <p:tag name="DISPLAYPOINTSLESSTHANONE" val="False"/>
  <p:tag name="CORRECTONLY" val="False"/>
  <p:tag name="TYPE" val="ParticipantLeaderboardSlide"/>
</p:tagLst>
</file>

<file path=ppt/tags/tag62.xml><?xml version="1.0" encoding="utf-8"?>
<p:tagLst xmlns:a="http://schemas.openxmlformats.org/drawingml/2006/main" xmlns:r="http://schemas.openxmlformats.org/officeDocument/2006/relationships" xmlns:p="http://schemas.openxmlformats.org/presentationml/2006/main">
  <p:tag name="NUMBERTODISPLAY" val="20"/>
  <p:tag name="SCORECALCULATION" val="1"/>
  <p:tag name="DISPLAYPOINTSLESSTHANONE" val="True"/>
  <p:tag name="PARTICIPANTDISPLAY" val="1"/>
  <p:tag name="CORRECTONLY" val="False"/>
  <p:tag name="TYPE" val="TeamLeaderboardSlide"/>
</p:tagLst>
</file>

<file path=ppt/tags/tag63.xml><?xml version="1.0" encoding="utf-8"?>
<p:tagLst xmlns:a="http://schemas.openxmlformats.org/drawingml/2006/main" xmlns:r="http://schemas.openxmlformats.org/officeDocument/2006/relationships" xmlns:p="http://schemas.openxmlformats.org/presentationml/2006/main">
  <p:tag name="PARTICIPANTDISPLAY" val="1"/>
  <p:tag name="SCORECALCULATION" val="1"/>
  <p:tag name="NUMBERTODISPLAY" val="10"/>
  <p:tag name="DISPLAYPOINTSLESSTHANONE" val="False"/>
  <p:tag name="CORRECTONLY" val="False"/>
  <p:tag name="TYPE" val="TeamMVPSlide"/>
</p:tagLst>
</file>

<file path=ppt/tags/tag7.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8.xml><?xml version="1.0" encoding="utf-8"?>
<p:tagLst xmlns:a="http://schemas.openxmlformats.org/drawingml/2006/main" xmlns:r="http://schemas.openxmlformats.org/officeDocument/2006/relationships" xmlns:p="http://schemas.openxmlformats.org/presentationml/2006/main">
  <p:tag name="ZEROBASED" val="False"/>
  <p:tag name="TYPE" val="9"/>
  <p:tag name="DEFINEDCOLORS" val="3,6,10,45,32,50,13,4,9,55,1"/>
  <p:tag name="COLORTYPE" val="SCHEME"/>
  <p:tag name="LABELFORMAT" val="1"/>
  <p:tag name="NUMBERFORMAT" val="3"/>
</p:tagLst>
</file>

<file path=ppt/tags/tag9.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AFCC087817774843B9591FBBD0AF654E&lt;/guid&gt;&#10;        &lt;description /&gt;&#10;        &lt;date&gt;7/11/2015 7:40:3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1CFF6C3761F475599048924FAEDCC9D&lt;/guid&gt;&#10;            &lt;repollguid&gt;B434B7D014A249F9A48F1C66FD6699D3&lt;/repollguid&gt;&#10;            &lt;sourceid&gt;DDD29D2BBC864C40906406ABC68E3048&lt;/sourceid&gt;&#10;            &lt;questiontext&gt;Response to an order allowing some personal initiative in carrying out the order&lt;/questiontext&gt;&#10;            &lt;showresults&gt;True&lt;/showresults&gt;&#10;            &lt;responsegrid&gt;0&lt;/responsegrid&gt;&#10;            &lt;countdowntimer&gt;False&lt;/countdowntimer&gt;&#10;            &lt;standards&gt;&#10;                &lt;standard&gt;&#10;                    &lt;source&gt;Custom&lt;/source&gt;&#10;                    &lt;guid /&gt;&#10;                    &lt;text&gt;1&lt;/text&gt;&#10;                &lt;/standard&gt;&#10;                &lt;standard&gt;&#10;                    &lt;source&gt;Custom&lt;/source&gt;&#10;                    &lt;guid /&gt;&#10;                    &lt;text&gt;Key Term&lt;/text&gt;&#10;                &lt;/standard&gt;&#10;            &lt;/standards&gt;&#10;            &lt;correctvalue&gt;10&lt;/correctvalue&gt;&#10;            &lt;incorrectvalue&gt;0&lt;/incorrectvalue&gt;&#10;            &lt;responselimit&gt;1&lt;/responselimit&gt;&#10;            &lt;bulletstyle&gt;2&lt;/bulletstyle&gt;&#10;            &lt;correctanswerindicator&gt;True&lt;/correctanswerindicator&gt;&#10;            &lt;answers&gt;&#10;                &lt;answer&gt;&#10;                    &lt;guid&gt;6CA9415FCCFA4319AC68F151219EFCC1&lt;/guid&gt;&#10;                    &lt;answertext&gt;Commanded obedience&lt;/answertext&gt;&#10;                    &lt;valuetype&gt;-1&lt;/valuetype&gt;&#10;                &lt;/answer&gt;&#10;                &lt;answer&gt;&#10;                    &lt;guid&gt;4F3A884DF28744EA9EA104CADA0D4A1F&lt;/guid&gt;&#10;                    &lt;answertext&gt;Blind obedience&lt;/answertext&gt;&#10;                    &lt;valuetype&gt;-1&lt;/valuetype&gt;&#10;                &lt;/answer&gt;&#10;                &lt;answer&gt;&#10;                    &lt;guid&gt;3373640AC9F54915A68E19B2564FC7B0&lt;/guid&gt;&#10;                    &lt;answertext&gt;Responsible obedience&lt;/answertext&gt;&#10;                    &lt;valuetype&gt;-1&lt;/valuetype&gt;&#10;                &lt;/answer&gt;&#10;                &lt;answer&gt;&#10;                    &lt;guid&gt;9AC79570DE63449DBFBCE427EB14EBE1&lt;/guid&gt;&#10;                    &lt;answertext&gt;Reasoned obedience&lt;/answertext&gt;&#10;                    &lt;valuetype&gt;1&lt;/valuetype&gt;&#10;                &lt;/answer&gt;&#10;            &lt;/answers&gt;&#10;            &lt;metadata&gt;&#10;                &lt;entry&gt;&#10;                    &lt;key&gt;AUTOFORMATCHART&lt;/key&gt;&#10;                    &lt;value&gt;Fals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False"/>
  <p:tag name="RESULTS" val="Response to an order allowing some personal initiative in carrying out the order[;crlf;]4[;]4[;]4[;]False[;]1[;][;crlf;]2.25[;]2[;]1.29903810567666[;]1.6875[;crlf;]2[;]-1[;]Commanded obedience1[;]Commanded obedience[;][;crlf;]0[;]-1[;]Blind obedience2[;]Blind obedience[;][;crlf;]1[;]-1[;]Responsible obedience3[;]Responsible obedience[;][;crlf;]1[;]1[;]Reasoned obedience4[;]Reasoned obedience[;]"/>
  <p:tag name="HASRESULTS" val="True"/>
</p:tagLst>
</file>

<file path=ppt/theme/theme1.xml><?xml version="1.0" encoding="utf-8"?>
<a:theme xmlns:a="http://schemas.openxmlformats.org/drawingml/2006/main" name="NJROTC Slide Template- FINAL PAM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JROTC Slide Templat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C000"/>
        </a:solidFill>
        <a:ln>
          <a:noFill/>
        </a:ln>
        <a:effectLst/>
        <a:extLst/>
      </a:spPr>
      <a:bodyPr wrap="square" lIns="0" tIns="0" rIns="0" bIns="0" rtlCol="0" anchor="ctr">
        <a:spAutoFit/>
      </a:bodyPr>
      <a:lstStyle>
        <a:defPPr algn="ctr">
          <a:spcBef>
            <a:spcPct val="0"/>
          </a:spcBef>
          <a:spcAft>
            <a:spcPts val="1200"/>
          </a:spcAft>
          <a:buFontTx/>
          <a:buNone/>
          <a:defRPr sz="2800" dirty="0">
            <a:solidFill>
              <a:schemeClr val="bg1"/>
            </a:solidFill>
            <a:latin typeface="+mn-lt"/>
          </a:defRPr>
        </a:defPPr>
      </a:lstStyle>
    </a:spDef>
  </a:objectDefaults>
  <a:extraClrSchemeLst/>
</a:theme>
</file>

<file path=ppt/theme/theme3.xml><?xml version="1.0" encoding="utf-8"?>
<a:theme xmlns:a="http://schemas.openxmlformats.org/drawingml/2006/main" name="2_NJROTC Slide Templat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PC JROTC">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PC JROTC">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PC JROTC">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PC JROTC">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TPC JROTC">
  <a:themeElements>
    <a:clrScheme name="Custom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00"/>
      </a:hlink>
      <a:folHlink>
        <a:srgbClr val="FFC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NJROTC Slide Template- FINAL PAMx</Template>
  <TotalTime>20820</TotalTime>
  <Words>1900</Words>
  <Application>Microsoft Office PowerPoint</Application>
  <PresentationFormat>On-screen Show (4:3)</PresentationFormat>
  <Paragraphs>391</Paragraphs>
  <Slides>50</Slides>
  <Notes>2</Notes>
  <HiddenSlides>5</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50</vt:i4>
      </vt:variant>
    </vt:vector>
  </HeadingPairs>
  <TitlesOfParts>
    <vt:vector size="65" baseType="lpstr">
      <vt:lpstr>Arial</vt:lpstr>
      <vt:lpstr>Calibri</vt:lpstr>
      <vt:lpstr>Calibri Light</vt:lpstr>
      <vt:lpstr>Times New Roman</vt:lpstr>
      <vt:lpstr>Wingdings</vt:lpstr>
      <vt:lpstr>Wingdings 2</vt:lpstr>
      <vt:lpstr>NJROTC Slide Template- FINAL PAMx</vt:lpstr>
      <vt:lpstr>NJROTC Slide Template- FINAL</vt:lpstr>
      <vt:lpstr>2_NJROTC Slide Template- FINAL</vt:lpstr>
      <vt:lpstr>Custom Design</vt:lpstr>
      <vt:lpstr>TPC JROTC</vt:lpstr>
      <vt:lpstr>2_TPC JROTC</vt:lpstr>
      <vt:lpstr>1_TPC JROTC</vt:lpstr>
      <vt:lpstr>3_TPC JROTC</vt:lpstr>
      <vt:lpstr>4_TPC JROTC</vt:lpstr>
      <vt:lpstr>Module 2 –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2 – Leadership</vt:lpstr>
      <vt:lpstr>PowerPoint Presentation</vt:lpstr>
      <vt:lpstr>PowerPoint Presentation</vt:lpstr>
      <vt:lpstr>Key Term Questions Slide Index</vt:lpstr>
      <vt:lpstr>Team Assignment</vt:lpstr>
      <vt:lpstr>The status of deserving praise, blame, reward, or punishment for an act or omission, in accordance with one's ethical obligations</vt:lpstr>
      <vt:lpstr>Response to an order allowing some personal initiative in carrying out the order</vt:lpstr>
      <vt:lpstr>Automatic response to order such as commands issued during close order drill or steering commands to a helmsman</vt:lpstr>
      <vt:lpstr>A directive to action of some kind, generally given by a senior to a junior</vt:lpstr>
      <vt:lpstr>Calls for blind obedience and is a very specific order</vt:lpstr>
      <vt:lpstr>PowerPoint Presentation</vt:lpstr>
      <vt:lpstr>PowerPoint Presentation</vt:lpstr>
      <vt:lpstr>Why is it important to know the difference between an order and a command?</vt:lpstr>
      <vt:lpstr>How often do you find yourself leading others?</vt:lpstr>
      <vt:lpstr>Poor leadership can cause mission failure.</vt:lpstr>
      <vt:lpstr>PowerPoint Presentation</vt:lpstr>
      <vt:lpstr>PowerPoint Presentation</vt:lpstr>
      <vt:lpstr>PowerPoint Presentation</vt:lpstr>
      <vt:lpstr>PowerPoint Presentation</vt:lpstr>
      <vt:lpstr>PowerPoint Presentation</vt:lpstr>
      <vt:lpstr>Leaders must learn to ______ and ______ the people with whom they work.</vt:lpstr>
      <vt:lpstr>Which of the following statements are true? (Input all that apply, then push the ENTER button.)</vt:lpstr>
      <vt:lpstr>PowerPoint Presentation</vt:lpstr>
      <vt:lpstr>PowerPoint Presentation</vt:lpstr>
      <vt:lpstr>PowerPoint Presentation</vt:lpstr>
      <vt:lpstr>PowerPoint Presentation</vt:lpstr>
      <vt:lpstr>PowerPoint Presentation</vt:lpstr>
      <vt:lpstr>PowerPoint Presentation</vt:lpstr>
      <vt:lpstr>What are the two forms of obedience in the military? (Input the TWO best answers, then push the ENTER button.)</vt:lpstr>
      <vt:lpstr>The leader of a ship orders the sailors to cease fire. What type of obedience does this leadership warrant?</vt:lpstr>
      <vt:lpstr>PowerPoint Presentation</vt:lpstr>
      <vt:lpstr>PowerPoint Presentation</vt:lpstr>
      <vt:lpstr>PowerPoint Presentation</vt:lpstr>
      <vt:lpstr>PowerPoint Presentation</vt:lpstr>
      <vt:lpstr>Based on your own personality, how might you go about getting the cooperation of a disinterested or uncommitted subordinate?</vt:lpstr>
      <vt:lpstr>What is the challenge and goal of every leadership position?</vt:lpstr>
      <vt:lpstr>Choose the answer that best matches each item as either civilian or military leadership.</vt:lpstr>
      <vt:lpstr>PowerPoint Presentation</vt:lpstr>
      <vt:lpstr>Leaderboard</vt:lpstr>
      <vt:lpstr>PowerPoint Presentation</vt:lpstr>
      <vt:lpstr>Team MVP</vt:lpstr>
      <vt:lpstr>Whiteboard</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Citizenship and American Government</dc:title>
  <dc:creator>Pam</dc:creator>
  <cp:lastModifiedBy>NJROTC 6</cp:lastModifiedBy>
  <cp:revision>1062</cp:revision>
  <dcterms:created xsi:type="dcterms:W3CDTF">2013-10-17T03:56:20Z</dcterms:created>
  <dcterms:modified xsi:type="dcterms:W3CDTF">2017-11-13T21:53:02Z</dcterms:modified>
</cp:coreProperties>
</file>